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3" r:id="rId4"/>
    <p:sldId id="264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0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513"/>
    <a:srgbClr val="56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pos="370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9D27-8A6B-4BDD-8009-F0A535017542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EEC0-A09B-4F3D-8E07-011A5D68360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1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9D27-8A6B-4BDD-8009-F0A535017542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EEC0-A09B-4F3D-8E07-011A5D68360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03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9D27-8A6B-4BDD-8009-F0A535017542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EEC0-A09B-4F3D-8E07-011A5D68360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3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153" y="2374900"/>
            <a:ext cx="8889694" cy="185492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3179"/>
            <a:ext cx="9144000" cy="1511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9D27-8A6B-4BDD-8009-F0A535017542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EEC0-A09B-4F3D-8E07-011A5D68360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200" y="111125"/>
            <a:ext cx="6667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9D27-8A6B-4BDD-8009-F0A535017542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88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1600" y="6356350"/>
            <a:ext cx="1552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2EEC0-A09B-4F3D-8E07-011A5D68360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5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dirty="0">
          <a:solidFill>
            <a:schemeClr val="tx1">
              <a:lumMod val="75000"/>
              <a:lumOff val="25000"/>
            </a:schemeClr>
          </a:solidFill>
          <a:latin typeface="Arial" charset="0"/>
          <a:ea typeface="+mj-ea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259" y="1856948"/>
            <a:ext cx="9955706" cy="18549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Arial" charset="0"/>
              </a:rPr>
              <a:t>Ecological effects of microplastics in freshwaters</a:t>
            </a:r>
            <a:endParaRPr lang="en-GB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259" y="3792101"/>
            <a:ext cx="9144000" cy="151161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Carlos Silva (PhD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Program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Biology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Ecology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Global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Change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algn="l"/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Supervisors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: João Pestana -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Deparment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Biology</a:t>
            </a:r>
            <a:endParaRPr lang="pt-PT" dirty="0">
              <a:solidFill>
                <a:srgbClr val="56565A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                     Carlos Gravato –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Lisbon</a:t>
            </a:r>
            <a:endParaRPr lang="pt-PT" dirty="0">
              <a:solidFill>
                <a:srgbClr val="56565A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​</a:t>
            </a:r>
          </a:p>
          <a:p>
            <a:pPr algn="l"/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Biology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Ecology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Global </a:t>
            </a:r>
            <a:r>
              <a:rPr lang="pt-PT" dirty="0" err="1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Change</a:t>
            </a:r>
            <a:r>
              <a:rPr lang="pt-PT" dirty="0">
                <a:solidFill>
                  <a:srgbClr val="56565A"/>
                </a:solidFill>
                <a:latin typeface="Arial" charset="0"/>
                <a:ea typeface="Arial" charset="0"/>
                <a:cs typeface="Arial" charset="0"/>
              </a:rPr>
              <a:t> (BEGC) ​</a:t>
            </a:r>
            <a:endParaRPr lang="en-GB" dirty="0">
              <a:solidFill>
                <a:srgbClr val="FD451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FD2FBC5B-D14A-47BD-ADEC-8AE9F4BBE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41" y="4441364"/>
            <a:ext cx="502920" cy="50292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3BBA63D0-1C2E-469D-B420-7B68B70D4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62" y="5170854"/>
            <a:ext cx="502920" cy="502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7F75F-6BCF-4F31-AF45-20ECF02E8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41" y="3711874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>
                <a:ea typeface="Arial" charset="0"/>
              </a:rPr>
              <a:t>What</a:t>
            </a:r>
            <a:r>
              <a:rPr lang="pt-PT" dirty="0">
                <a:ea typeface="Arial" charset="0"/>
              </a:rPr>
              <a:t> </a:t>
            </a:r>
            <a:r>
              <a:rPr lang="pt-PT" dirty="0" err="1">
                <a:ea typeface="Arial" charset="0"/>
              </a:rPr>
              <a:t>is</a:t>
            </a:r>
            <a:r>
              <a:rPr lang="pt-PT" dirty="0">
                <a:ea typeface="Arial" charset="0"/>
              </a:rPr>
              <a:t> </a:t>
            </a:r>
            <a:r>
              <a:rPr lang="pt-PT" dirty="0" err="1">
                <a:ea typeface="Arial" charset="0"/>
              </a:rPr>
              <a:t>the</a:t>
            </a:r>
            <a:r>
              <a:rPr lang="pt-PT" dirty="0">
                <a:ea typeface="Arial" charset="0"/>
              </a:rPr>
              <a:t> </a:t>
            </a:r>
            <a:r>
              <a:rPr lang="pt-PT" dirty="0" err="1">
                <a:ea typeface="Arial" charset="0"/>
              </a:rPr>
              <a:t>problem</a:t>
            </a:r>
            <a:r>
              <a:rPr lang="pt-PT" dirty="0">
                <a:ea typeface="Arial" charset="0"/>
              </a:rPr>
              <a:t>?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769EED-F674-4D0A-880C-2CA02F2ED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2397186"/>
            <a:ext cx="6211824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</a:t>
            </a:r>
            <a:r>
              <a:rPr lang="pt-P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challenges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8FFD1E-F55D-4579-9411-F3C677E7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36" y="2475063"/>
            <a:ext cx="7847446" cy="390059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Ingestion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microplastics (MPs) by freshwater benthic invertebrates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Life history and Biochemical responses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Accumulation and Transfer through the food chain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Role of MPs as vectors for contaminants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Toxicological effects </a:t>
            </a: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combined with abiotic stressors (Temperature and Salinity)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Effects on natural benthic communities – Mesocosms tests 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(Artificial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streams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used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to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evaluate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community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/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ecosystem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level</a:t>
            </a:r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responses)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724CD1-44FC-4D25-8245-2A5AEEBFD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0" b="42803"/>
          <a:stretch/>
        </p:blipFill>
        <p:spPr>
          <a:xfrm>
            <a:off x="8913113" y="4715489"/>
            <a:ext cx="2236342" cy="17176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0848EE4-34B8-41E6-B3BE-FA97AF874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9" r="61745"/>
          <a:stretch/>
        </p:blipFill>
        <p:spPr>
          <a:xfrm rot="4084873" flipV="1">
            <a:off x="6951575" y="5031567"/>
            <a:ext cx="1410883" cy="20250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0C797F-16A2-48DA-A71F-07C3B8397D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9664" y="2475063"/>
            <a:ext cx="1631467" cy="16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so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far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B74252F-D23C-4135-B1C3-3248E7BC4252}"/>
              </a:ext>
            </a:extLst>
          </p:cNvPr>
          <p:cNvSpPr txBox="1"/>
          <p:nvPr/>
        </p:nvSpPr>
        <p:spPr>
          <a:xfrm>
            <a:off x="159850" y="1637966"/>
            <a:ext cx="336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Life-history traits</a:t>
            </a:r>
          </a:p>
        </p:txBody>
      </p:sp>
      <p:grpSp>
        <p:nvGrpSpPr>
          <p:cNvPr id="23" name="Group 60">
            <a:extLst>
              <a:ext uri="{FF2B5EF4-FFF2-40B4-BE49-F238E27FC236}">
                <a16:creationId xmlns:a16="http://schemas.microsoft.com/office/drawing/2014/main" id="{44B29D4D-3D88-4603-A493-F48EC6616FC9}"/>
              </a:ext>
            </a:extLst>
          </p:cNvPr>
          <p:cNvGrpSpPr/>
          <p:nvPr/>
        </p:nvGrpSpPr>
        <p:grpSpPr>
          <a:xfrm>
            <a:off x="379791" y="5729735"/>
            <a:ext cx="4454369" cy="986415"/>
            <a:chOff x="10415390" y="4578612"/>
            <a:chExt cx="4454369" cy="986415"/>
          </a:xfrm>
        </p:grpSpPr>
        <p:pic>
          <p:nvPicPr>
            <p:cNvPr id="24" name="Picture 54">
              <a:extLst>
                <a:ext uri="{FF2B5EF4-FFF2-40B4-BE49-F238E27FC236}">
                  <a16:creationId xmlns:a16="http://schemas.microsoft.com/office/drawing/2014/main" id="{420514C3-7911-4000-B581-73909F28A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5390" y="4578612"/>
              <a:ext cx="1483331" cy="986415"/>
            </a:xfrm>
            <a:prstGeom prst="rect">
              <a:avLst/>
            </a:prstGeom>
          </p:spPr>
        </p:pic>
        <p:sp>
          <p:nvSpPr>
            <p:cNvPr id="25" name="TextBox 55">
              <a:extLst>
                <a:ext uri="{FF2B5EF4-FFF2-40B4-BE49-F238E27FC236}">
                  <a16:creationId xmlns:a16="http://schemas.microsoft.com/office/drawing/2014/main" id="{32BEC1FE-253F-4FAE-A46A-6F265E3B5E49}"/>
                </a:ext>
              </a:extLst>
            </p:cNvPr>
            <p:cNvSpPr txBox="1"/>
            <p:nvPr/>
          </p:nvSpPr>
          <p:spPr>
            <a:xfrm>
              <a:off x="11898721" y="5025853"/>
              <a:ext cx="2971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err="1"/>
                <a:t>Lumbriculus</a:t>
              </a:r>
              <a:r>
                <a:rPr lang="en-GB" sz="1400" i="1" dirty="0"/>
                <a:t> variegatus</a:t>
              </a:r>
            </a:p>
            <a:p>
              <a:r>
                <a:rPr lang="en-GB" sz="1400" i="1" dirty="0"/>
                <a:t>(</a:t>
              </a:r>
              <a:r>
                <a:rPr lang="en-GB" sz="1400" i="1" dirty="0" err="1"/>
                <a:t>annelidae</a:t>
              </a:r>
              <a:r>
                <a:rPr lang="en-GB" sz="1400" i="1" dirty="0"/>
                <a:t>, </a:t>
              </a:r>
              <a:r>
                <a:rPr lang="en-GB" sz="1400" i="1" dirty="0" err="1"/>
                <a:t>detritivirous</a:t>
              </a:r>
              <a:r>
                <a:rPr lang="en-GB" sz="1400" i="1" dirty="0"/>
                <a:t>)</a:t>
              </a:r>
            </a:p>
          </p:txBody>
        </p:sp>
      </p:grpSp>
      <p:pic>
        <p:nvPicPr>
          <p:cNvPr id="30" name="Picture 59">
            <a:extLst>
              <a:ext uri="{FF2B5EF4-FFF2-40B4-BE49-F238E27FC236}">
                <a16:creationId xmlns:a16="http://schemas.microsoft.com/office/drawing/2014/main" id="{2B76268F-092D-4717-BEE7-2720DEE53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57" y="5904315"/>
            <a:ext cx="918844" cy="624048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4458A8E8-D49F-42B3-A6DD-3048A48D8E6D}"/>
              </a:ext>
            </a:extLst>
          </p:cNvPr>
          <p:cNvSpPr txBox="1"/>
          <p:nvPr/>
        </p:nvSpPr>
        <p:spPr>
          <a:xfrm>
            <a:off x="6175441" y="1737853"/>
            <a:ext cx="336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Biochemical responses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57E8EEFD-05D3-4D54-939D-047D8795FE8B}"/>
              </a:ext>
            </a:extLst>
          </p:cNvPr>
          <p:cNvGrpSpPr/>
          <p:nvPr/>
        </p:nvGrpSpPr>
        <p:grpSpPr>
          <a:xfrm>
            <a:off x="5643069" y="2421923"/>
            <a:ext cx="5247809" cy="5058555"/>
            <a:chOff x="5643069" y="2421923"/>
            <a:chExt cx="5247809" cy="5058555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9BE8370F-DC0D-4FC8-9163-32D045A6CB2B}"/>
                </a:ext>
              </a:extLst>
            </p:cNvPr>
            <p:cNvGrpSpPr/>
            <p:nvPr/>
          </p:nvGrpSpPr>
          <p:grpSpPr>
            <a:xfrm>
              <a:off x="5643069" y="2421923"/>
              <a:ext cx="5247809" cy="5058555"/>
              <a:chOff x="6705519" y="3511212"/>
              <a:chExt cx="5247809" cy="5058555"/>
            </a:xfrm>
          </p:grpSpPr>
          <p:sp>
            <p:nvSpPr>
              <p:cNvPr id="13" name="Chord 1">
                <a:extLst>
                  <a:ext uri="{FF2B5EF4-FFF2-40B4-BE49-F238E27FC236}">
                    <a16:creationId xmlns:a16="http://schemas.microsoft.com/office/drawing/2014/main" id="{10AA1915-7CE6-46B9-BE26-31B2D6F52C3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61793" flipV="1">
                <a:off x="6705519" y="3710626"/>
                <a:ext cx="5064424" cy="4859141"/>
              </a:xfrm>
              <a:custGeom>
                <a:avLst/>
                <a:gdLst>
                  <a:gd name="T0" fmla="*/ 7611188 w 8828088"/>
                  <a:gd name="T1" fmla="*/ 7834232 h 9274175"/>
                  <a:gd name="T2" fmla="*/ 3198424 w 8828088"/>
                  <a:gd name="T3" fmla="*/ 9094860 h 9274175"/>
                  <a:gd name="T4" fmla="*/ 127842 w 8828088"/>
                  <a:gd name="T5" fmla="*/ 5745018 h 9274175"/>
                  <a:gd name="T6" fmla="*/ 1257547 w 8828088"/>
                  <a:gd name="T7" fmla="*/ 1395672 h 9274175"/>
                  <a:gd name="T8" fmla="*/ 7611188 w 8828088"/>
                  <a:gd name="T9" fmla="*/ 7834232 h 9274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28088" h="9274175">
                    <a:moveTo>
                      <a:pt x="7611188" y="7834232"/>
                    </a:moveTo>
                    <a:cubicBezTo>
                      <a:pt x="6478276" y="9084531"/>
                      <a:pt x="4778042" y="9570249"/>
                      <a:pt x="3198424" y="9094860"/>
                    </a:cubicBezTo>
                    <a:cubicBezTo>
                      <a:pt x="1677366" y="8637095"/>
                      <a:pt x="505885" y="7359071"/>
                      <a:pt x="127842" y="5745018"/>
                    </a:cubicBezTo>
                    <a:cubicBezTo>
                      <a:pt x="-236947" y="4187553"/>
                      <a:pt x="190306" y="2542639"/>
                      <a:pt x="1257547" y="1395672"/>
                    </a:cubicBezTo>
                    <a:lnTo>
                      <a:pt x="7611188" y="7834232"/>
                    </a:lnTo>
                    <a:close/>
                  </a:path>
                </a:pathLst>
              </a:custGeom>
              <a:solidFill>
                <a:srgbClr val="DBEEF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pt-PT" sz="1312"/>
              </a:p>
            </p:txBody>
          </p:sp>
          <p:sp>
            <p:nvSpPr>
              <p:cNvPr id="14" name="Explosão 1 45063">
                <a:extLst>
                  <a:ext uri="{FF2B5EF4-FFF2-40B4-BE49-F238E27FC236}">
                    <a16:creationId xmlns:a16="http://schemas.microsoft.com/office/drawing/2014/main" id="{A450D737-6D29-4938-B0C0-53FC42971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4542" y="3511212"/>
                <a:ext cx="1506452" cy="1115376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GB" altLang="pt-PT" sz="1312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TextBox 22">
                <a:extLst>
                  <a:ext uri="{FF2B5EF4-FFF2-40B4-BE49-F238E27FC236}">
                    <a16:creationId xmlns:a16="http://schemas.microsoft.com/office/drawing/2014/main" id="{8E259700-A6AC-4376-9F6D-5C5657F63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457797">
                <a:off x="8828403" y="3815183"/>
                <a:ext cx="1295872" cy="496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312" dirty="0"/>
                  <a:t>Lipid damage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312" dirty="0"/>
                  <a:t>(LPO)</a:t>
                </a:r>
              </a:p>
            </p:txBody>
          </p:sp>
          <p:grpSp>
            <p:nvGrpSpPr>
              <p:cNvPr id="16" name="Grupo 45074">
                <a:extLst>
                  <a:ext uri="{FF2B5EF4-FFF2-40B4-BE49-F238E27FC236}">
                    <a16:creationId xmlns:a16="http://schemas.microsoft.com/office/drawing/2014/main" id="{290A6FA4-DFA4-47D3-B4C0-99C57A66EB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95920" y="4840143"/>
                <a:ext cx="1423996" cy="674548"/>
                <a:chOff x="7750076" y="3966688"/>
                <a:chExt cx="1953792" cy="925512"/>
              </a:xfrm>
            </p:grpSpPr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E45C3609-57F2-47FC-B9F3-7AC16C579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117866" y="4179140"/>
                  <a:ext cx="406400" cy="403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312" dirty="0">
                      <a:latin typeface="Wingdings" panose="05000000000000000000" pitchFamily="2" charset="2"/>
                      <a:sym typeface="Wingdings" panose="05000000000000000000" pitchFamily="2" charset="2"/>
                    </a:rPr>
                    <a:t></a:t>
                  </a:r>
                  <a:endParaRPr lang="en-US" altLang="en-US" sz="1312" dirty="0"/>
                </a:p>
              </p:txBody>
            </p:sp>
            <p:sp>
              <p:nvSpPr>
                <p:cNvPr id="22" name="Retângulo Arredondado 33">
                  <a:extLst>
                    <a:ext uri="{FF2B5EF4-FFF2-40B4-BE49-F238E27FC236}">
                      <a16:creationId xmlns:a16="http://schemas.microsoft.com/office/drawing/2014/main" id="{641A8BC6-328C-45EA-9298-F7FE4D3D6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50076" y="3966688"/>
                  <a:ext cx="1953792" cy="92551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GB" altLang="pt-PT" sz="1312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Retângulo Arredondado 33">
                <a:extLst>
                  <a:ext uri="{FF2B5EF4-FFF2-40B4-BE49-F238E27FC236}">
                    <a16:creationId xmlns:a16="http://schemas.microsoft.com/office/drawing/2014/main" id="{2413998F-5D6F-4B4D-8196-1077F5629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3839" y="4019666"/>
                <a:ext cx="1423996" cy="67454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GB" altLang="pt-PT" sz="1312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94342462-07F5-4FF5-B5D7-BB694AB71F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70764" y="4049631"/>
                <a:ext cx="16825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en-US" sz="1400" dirty="0"/>
                  <a:t>Impaired energy reserves (</a:t>
                </a:r>
                <a:r>
                  <a:rPr lang="en-US" altLang="en-US" sz="1400" dirty="0">
                    <a:latin typeface="Wingdings" panose="05000000000000000000" pitchFamily="2" charset="2"/>
                    <a:sym typeface="Wingdings" panose="05000000000000000000" pitchFamily="2" charset="2"/>
                  </a:rPr>
                  <a:t></a:t>
                </a:r>
                <a:r>
                  <a:rPr lang="en-US" altLang="en-US" sz="1400" dirty="0"/>
                  <a:t>lipids)</a:t>
                </a:r>
                <a:endParaRPr lang="en-US" altLang="en-US" sz="900" dirty="0"/>
              </a:p>
            </p:txBody>
          </p:sp>
          <p:sp>
            <p:nvSpPr>
              <p:cNvPr id="20" name="TextBox 1">
                <a:extLst>
                  <a:ext uri="{FF2B5EF4-FFF2-40B4-BE49-F238E27FC236}">
                    <a16:creationId xmlns:a16="http://schemas.microsoft.com/office/drawing/2014/main" id="{8858AFD2-A739-4DB3-8E5E-568D09647A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30920" y="4946585"/>
                <a:ext cx="14531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Energy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consumption (ETS)</a:t>
                </a:r>
              </a:p>
            </p:txBody>
          </p:sp>
        </p:grpSp>
        <p:grpSp>
          <p:nvGrpSpPr>
            <p:cNvPr id="32" name="Group 64">
              <a:extLst>
                <a:ext uri="{FF2B5EF4-FFF2-40B4-BE49-F238E27FC236}">
                  <a16:creationId xmlns:a16="http://schemas.microsoft.com/office/drawing/2014/main" id="{F272E0F6-164E-475B-A400-4D807E7C6108}"/>
                </a:ext>
              </a:extLst>
            </p:cNvPr>
            <p:cNvGrpSpPr/>
            <p:nvPr/>
          </p:nvGrpSpPr>
          <p:grpSpPr>
            <a:xfrm>
              <a:off x="6219964" y="2643005"/>
              <a:ext cx="1719846" cy="2418063"/>
              <a:chOff x="5868898" y="3415491"/>
              <a:chExt cx="1719846" cy="2418063"/>
            </a:xfrm>
          </p:grpSpPr>
          <p:pic>
            <p:nvPicPr>
              <p:cNvPr id="33" name="Picture 63">
                <a:extLst>
                  <a:ext uri="{FF2B5EF4-FFF2-40B4-BE49-F238E27FC236}">
                    <a16:creationId xmlns:a16="http://schemas.microsoft.com/office/drawing/2014/main" id="{0952021C-317E-4B14-A96A-9364AA247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649156">
                <a:off x="5572473" y="3711916"/>
                <a:ext cx="1357660" cy="764810"/>
              </a:xfrm>
              <a:prstGeom prst="rect">
                <a:avLst/>
              </a:prstGeom>
            </p:spPr>
          </p:pic>
          <p:grpSp>
            <p:nvGrpSpPr>
              <p:cNvPr id="34" name="Group 62">
                <a:extLst>
                  <a:ext uri="{FF2B5EF4-FFF2-40B4-BE49-F238E27FC236}">
                    <a16:creationId xmlns:a16="http://schemas.microsoft.com/office/drawing/2014/main" id="{89CFCBAD-89EF-4821-BA64-0BC9658A004D}"/>
                  </a:ext>
                </a:extLst>
              </p:cNvPr>
              <p:cNvGrpSpPr/>
              <p:nvPr/>
            </p:nvGrpSpPr>
            <p:grpSpPr>
              <a:xfrm>
                <a:off x="6199404" y="4272358"/>
                <a:ext cx="1389340" cy="1561196"/>
                <a:chOff x="6199404" y="4272358"/>
                <a:chExt cx="1389340" cy="1561196"/>
              </a:xfrm>
            </p:grpSpPr>
            <p:cxnSp>
              <p:nvCxnSpPr>
                <p:cNvPr id="35" name="Straight Connector 37">
                  <a:extLst>
                    <a:ext uri="{FF2B5EF4-FFF2-40B4-BE49-F238E27FC236}">
                      <a16:creationId xmlns:a16="http://schemas.microsoft.com/office/drawing/2014/main" id="{DC7138CD-A4CC-4A2B-9C17-A1C714A76B92}"/>
                    </a:ext>
                  </a:extLst>
                </p:cNvPr>
                <p:cNvCxnSpPr>
                  <a:cxnSpLocks/>
                  <a:stCxn id="37" idx="0"/>
                </p:cNvCxnSpPr>
                <p:nvPr/>
              </p:nvCxnSpPr>
              <p:spPr>
                <a:xfrm flipH="1" flipV="1">
                  <a:off x="6353581" y="4272358"/>
                  <a:ext cx="907957" cy="314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59">
                  <a:extLst>
                    <a:ext uri="{FF2B5EF4-FFF2-40B4-BE49-F238E27FC236}">
                      <a16:creationId xmlns:a16="http://schemas.microsoft.com/office/drawing/2014/main" id="{144C2417-ABAD-41C9-BB36-2F746C81417A}"/>
                    </a:ext>
                  </a:extLst>
                </p:cNvPr>
                <p:cNvGrpSpPr/>
                <p:nvPr/>
              </p:nvGrpSpPr>
              <p:grpSpPr>
                <a:xfrm>
                  <a:off x="6199404" y="4272358"/>
                  <a:ext cx="1389340" cy="1561196"/>
                  <a:chOff x="6199404" y="4272358"/>
                  <a:chExt cx="1389340" cy="1561196"/>
                </a:xfrm>
              </p:grpSpPr>
              <p:pic>
                <p:nvPicPr>
                  <p:cNvPr id="37" name="Imagem 3">
                    <a:extLst>
                      <a:ext uri="{FF2B5EF4-FFF2-40B4-BE49-F238E27FC236}">
                        <a16:creationId xmlns:a16="http://schemas.microsoft.com/office/drawing/2014/main" id="{2DBFB6AD-CC09-485E-BCAD-96CE501025A6}"/>
                      </a:ext>
                    </a:extLst>
                  </p:cNvPr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841" t="45409" r="21627" b="28174"/>
                  <a:stretch/>
                </p:blipFill>
                <p:spPr>
                  <a:xfrm rot="1941130">
                    <a:off x="6211320" y="4482438"/>
                    <a:ext cx="1377424" cy="1351116"/>
                  </a:xfrm>
                  <a:prstGeom prst="ellipse">
                    <a:avLst/>
                  </a:prstGeom>
                </p:spPr>
              </p:pic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13415BB0-67B0-407E-B551-394694A618B8}"/>
                      </a:ext>
                    </a:extLst>
                  </p:cNvPr>
                  <p:cNvSpPr/>
                  <p:nvPr/>
                </p:nvSpPr>
                <p:spPr>
                  <a:xfrm>
                    <a:off x="6199404" y="4272358"/>
                    <a:ext cx="196983" cy="18198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F55DAD59-B2BA-4B17-9FEC-8E7EC7ED3CE9}"/>
                      </a:ext>
                    </a:extLst>
                  </p:cNvPr>
                  <p:cNvCxnSpPr>
                    <a:cxnSpLocks/>
                    <a:stCxn id="38" idx="3"/>
                    <a:endCxn id="37" idx="3"/>
                  </p:cNvCxnSpPr>
                  <p:nvPr/>
                </p:nvCxnSpPr>
                <p:spPr>
                  <a:xfrm>
                    <a:off x="6228251" y="4427692"/>
                    <a:ext cx="4758" cy="87324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40" name="Picture 54">
            <a:extLst>
              <a:ext uri="{FF2B5EF4-FFF2-40B4-BE49-F238E27FC236}">
                <a16:creationId xmlns:a16="http://schemas.microsoft.com/office/drawing/2014/main" id="{93DF46E3-A2D9-4ABE-BC6B-CCFAC23E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217" y="5677420"/>
            <a:ext cx="1483331" cy="986415"/>
          </a:xfrm>
          <a:prstGeom prst="rect">
            <a:avLst/>
          </a:prstGeom>
        </p:spPr>
      </p:pic>
      <p:pic>
        <p:nvPicPr>
          <p:cNvPr id="1026" name="Picture 2" descr="Resultado de imagem para loading picture">
            <a:extLst>
              <a:ext uri="{FF2B5EF4-FFF2-40B4-BE49-F238E27FC236}">
                <a16:creationId xmlns:a16="http://schemas.microsoft.com/office/drawing/2014/main" id="{B7D94A95-449A-4D8A-8771-9195A2A48B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34" y="5309851"/>
            <a:ext cx="1337965" cy="13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ABDD4F-BA71-4052-9FD1-BA18C24A7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2" y="1960251"/>
            <a:ext cx="4489285" cy="37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Current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P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Impact</a:t>
            </a:r>
            <a:endParaRPr lang="en-GB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E82AC4-B79C-4B59-B9D5-0E5A4C3F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40" y="1601603"/>
            <a:ext cx="10878438" cy="4502097"/>
          </a:xfrm>
        </p:spPr>
        <p:txBody>
          <a:bodyPr>
            <a:normAutofit/>
          </a:bodyPr>
          <a:lstStyle/>
          <a:p>
            <a:endParaRPr lang="pt-PT" sz="2000" dirty="0">
              <a:solidFill>
                <a:srgbClr val="56565A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-PT" sz="2200" dirty="0">
              <a:solidFill>
                <a:schemeClr val="tx1"/>
              </a:solidFill>
            </a:endParaRPr>
          </a:p>
          <a:p>
            <a:endParaRPr lang="pt-PT" sz="2200" dirty="0">
              <a:solidFill>
                <a:schemeClr val="tx1"/>
              </a:solidFill>
            </a:endParaRPr>
          </a:p>
          <a:p>
            <a:endParaRPr lang="pt-PT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PT" sz="2100" dirty="0"/>
          </a:p>
          <a:p>
            <a:pPr marL="0" indent="0">
              <a:buNone/>
            </a:pPr>
            <a:endParaRPr lang="pt-PT" dirty="0">
              <a:ea typeface="Arial" charset="0"/>
            </a:endParaRPr>
          </a:p>
          <a:p>
            <a:pPr marL="0" indent="0">
              <a:buNone/>
            </a:pPr>
            <a:endParaRPr lang="pt-PT" dirty="0">
              <a:ea typeface="Arial" charset="0"/>
            </a:endParaRPr>
          </a:p>
          <a:p>
            <a:endParaRPr lang="pt-PT" dirty="0">
              <a:solidFill>
                <a:srgbClr val="56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48D8CF-55F1-48A0-B67D-00AB9B2B6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61" t="16707" r="11398" b="61844"/>
          <a:stretch/>
        </p:blipFill>
        <p:spPr>
          <a:xfrm>
            <a:off x="571440" y="4939588"/>
            <a:ext cx="5498831" cy="756439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215C6B9-1EA7-494B-9CD1-FE7E823B99AF}"/>
              </a:ext>
            </a:extLst>
          </p:cNvPr>
          <p:cNvGrpSpPr/>
          <p:nvPr/>
        </p:nvGrpSpPr>
        <p:grpSpPr>
          <a:xfrm>
            <a:off x="571440" y="1787787"/>
            <a:ext cx="5838825" cy="2812865"/>
            <a:chOff x="6096000" y="1655265"/>
            <a:chExt cx="5838825" cy="281286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0285D2E-E87A-4FBB-AE36-C64278C42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655265"/>
              <a:ext cx="5838825" cy="92392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F18CF89-0B02-48DF-B17C-3DAF62A8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744105"/>
              <a:ext cx="5048250" cy="14097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0578932-5B4B-427E-85AB-32D043964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4153805"/>
              <a:ext cx="2676525" cy="314325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F5A0F3E-C5FA-44ED-A815-4BFA99F6934C}"/>
              </a:ext>
            </a:extLst>
          </p:cNvPr>
          <p:cNvGrpSpPr/>
          <p:nvPr/>
        </p:nvGrpSpPr>
        <p:grpSpPr>
          <a:xfrm>
            <a:off x="6866639" y="2469237"/>
            <a:ext cx="5853840" cy="2458916"/>
            <a:chOff x="6866639" y="2469237"/>
            <a:chExt cx="5853840" cy="2458916"/>
          </a:xfrm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D07EFBC6-263C-4123-892C-E6938B5CA28A}"/>
                </a:ext>
              </a:extLst>
            </p:cNvPr>
            <p:cNvGrpSpPr/>
            <p:nvPr/>
          </p:nvGrpSpPr>
          <p:grpSpPr>
            <a:xfrm>
              <a:off x="6866639" y="2469237"/>
              <a:ext cx="4917440" cy="2107237"/>
              <a:chOff x="128211" y="3780384"/>
              <a:chExt cx="4917440" cy="2107237"/>
            </a:xfrm>
          </p:grpSpPr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F0ECC03E-CD03-4F63-860C-869B9153D3E1}"/>
                  </a:ext>
                </a:extLst>
              </p:cNvPr>
              <p:cNvGrpSpPr/>
              <p:nvPr/>
            </p:nvGrpSpPr>
            <p:grpSpPr>
              <a:xfrm>
                <a:off x="423080" y="3929579"/>
                <a:ext cx="618032" cy="1360823"/>
                <a:chOff x="3711340" y="-3776560"/>
                <a:chExt cx="1924765" cy="4138663"/>
              </a:xfrm>
            </p:grpSpPr>
            <p:pic>
              <p:nvPicPr>
                <p:cNvPr id="21" name="Picture 22">
                  <a:extLst>
                    <a:ext uri="{FF2B5EF4-FFF2-40B4-BE49-F238E27FC236}">
                      <a16:creationId xmlns:a16="http://schemas.microsoft.com/office/drawing/2014/main" id="{E5F53E93-A140-4DD2-96A7-BE164BF6C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1340" y="-1550208"/>
                  <a:ext cx="1924765" cy="191231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2" name="Picture 23">
                  <a:extLst>
                    <a:ext uri="{FF2B5EF4-FFF2-40B4-BE49-F238E27FC236}">
                      <a16:creationId xmlns:a16="http://schemas.microsoft.com/office/drawing/2014/main" id="{7C44C521-AF1D-45AD-BC3A-0ABCBD9DA0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75000"/>
                </a:blip>
                <a:stretch>
                  <a:fillRect/>
                </a:stretch>
              </p:blipFill>
              <p:spPr>
                <a:xfrm>
                  <a:off x="3727986" y="-3776560"/>
                  <a:ext cx="1821553" cy="298244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6" name="Rounded Rectangle 17">
                <a:extLst>
                  <a:ext uri="{FF2B5EF4-FFF2-40B4-BE49-F238E27FC236}">
                    <a16:creationId xmlns:a16="http://schemas.microsoft.com/office/drawing/2014/main" id="{E327507D-7599-4A81-8F65-BAED5518A2BF}"/>
                  </a:ext>
                </a:extLst>
              </p:cNvPr>
              <p:cNvSpPr/>
              <p:nvPr/>
            </p:nvSpPr>
            <p:spPr>
              <a:xfrm>
                <a:off x="128211" y="3780384"/>
                <a:ext cx="4917440" cy="2107237"/>
              </a:xfrm>
              <a:prstGeom prst="round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F3EA0BD4-4A8F-481C-8EBF-90ED3F84D594}"/>
                  </a:ext>
                </a:extLst>
              </p:cNvPr>
              <p:cNvSpPr txBox="1"/>
              <p:nvPr/>
            </p:nvSpPr>
            <p:spPr>
              <a:xfrm>
                <a:off x="1030768" y="4613600"/>
                <a:ext cx="37507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PT" sz="1400" dirty="0">
                    <a:ln w="0"/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ECOTOXICOLOGICAL EFFECTS OF MICROPLASTICS </a:t>
                </a:r>
              </a:p>
              <a:p>
                <a:pPr algn="ctr"/>
                <a:r>
                  <a:rPr lang="pt-PT" sz="1400" dirty="0">
                    <a:ln w="0"/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ON FRESHWATER ENVIRONMENTS</a:t>
                </a:r>
              </a:p>
            </p:txBody>
          </p:sp>
          <p:pic>
            <p:nvPicPr>
              <p:cNvPr id="18" name="Picture 1030" descr="http://www.poci-compete2020.pt/admin/fileman/Uploads/Logotipos%20COMPETE%202020/Logo_Compete2020_02_02.png">
                <a:extLst>
                  <a:ext uri="{FF2B5EF4-FFF2-40B4-BE49-F238E27FC236}">
                    <a16:creationId xmlns:a16="http://schemas.microsoft.com/office/drawing/2014/main" id="{8BA633E4-52C9-40B4-846F-320809D688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087" y="5149884"/>
                <a:ext cx="1095734" cy="58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0">
                <a:extLst>
                  <a:ext uri="{FF2B5EF4-FFF2-40B4-BE49-F238E27FC236}">
                    <a16:creationId xmlns:a16="http://schemas.microsoft.com/office/drawing/2014/main" id="{AE86A7D2-DCA1-4CB7-80EF-3E039B5258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992"/>
              <a:stretch/>
            </p:blipFill>
            <p:spPr>
              <a:xfrm>
                <a:off x="2173364" y="5235977"/>
                <a:ext cx="1636060" cy="29731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F7D358F4-678E-499A-821A-246658BD9EC8}"/>
                  </a:ext>
                </a:extLst>
              </p:cNvPr>
              <p:cNvSpPr txBox="1"/>
              <p:nvPr/>
            </p:nvSpPr>
            <p:spPr>
              <a:xfrm>
                <a:off x="1376073" y="4048579"/>
                <a:ext cx="3196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Bradley Hand" pitchFamily="2" charset="77"/>
                    <a:ea typeface="Ayuthaya" pitchFamily="2" charset="-34"/>
                    <a:cs typeface="Bradley Hand ITC" panose="020F0502020204030204" pitchFamily="34" charset="0"/>
                  </a:rPr>
                  <a:t>comPET project</a:t>
                </a:r>
              </a:p>
            </p:txBody>
          </p:sp>
        </p:grpSp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8707D50F-9421-47F9-878C-50E58B42DC43}"/>
                </a:ext>
              </a:extLst>
            </p:cNvPr>
            <p:cNvSpPr txBox="1"/>
            <p:nvPr/>
          </p:nvSpPr>
          <p:spPr>
            <a:xfrm>
              <a:off x="7161508" y="4558821"/>
              <a:ext cx="5558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https://</a:t>
              </a:r>
              <a:r>
                <a:rPr lang="en-GB" b="1" dirty="0" err="1"/>
                <a:t>competproject.weebly.com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82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163</Words>
  <Application>Microsoft Office PowerPoint</Application>
  <PresentationFormat>Ecrã Panorâmico</PresentationFormat>
  <Paragraphs>36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3" baseType="lpstr">
      <vt:lpstr>MS PGothic</vt:lpstr>
      <vt:lpstr>Arial</vt:lpstr>
      <vt:lpstr>Ayuthaya</vt:lpstr>
      <vt:lpstr>Bradley Hand</vt:lpstr>
      <vt:lpstr>Bradley Hand ITC</vt:lpstr>
      <vt:lpstr>Calibri</vt:lpstr>
      <vt:lpstr>Wingdings</vt:lpstr>
      <vt:lpstr>Office Theme</vt:lpstr>
      <vt:lpstr>Ecological effects of microplastics in freshwaters</vt:lpstr>
      <vt:lpstr>What is the problem?</vt:lpstr>
      <vt:lpstr>Research challenges</vt:lpstr>
      <vt:lpstr>Results so far…</vt:lpstr>
      <vt:lpstr>Current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Antonio Teixeira</dc:creator>
  <cp:lastModifiedBy>Carlos Silva</cp:lastModifiedBy>
  <cp:revision>27</cp:revision>
  <dcterms:created xsi:type="dcterms:W3CDTF">2018-11-13T12:41:19Z</dcterms:created>
  <dcterms:modified xsi:type="dcterms:W3CDTF">2019-06-14T09:53:41Z</dcterms:modified>
</cp:coreProperties>
</file>