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7"/>
  </p:notesMasterIdLst>
  <p:sldIdLst>
    <p:sldId id="256" r:id="rId2"/>
    <p:sldId id="257" r:id="rId3"/>
    <p:sldId id="275" r:id="rId4"/>
    <p:sldId id="261" r:id="rId5"/>
    <p:sldId id="262" r:id="rId6"/>
    <p:sldId id="279" r:id="rId7"/>
    <p:sldId id="270" r:id="rId8"/>
    <p:sldId id="282" r:id="rId9"/>
    <p:sldId id="283" r:id="rId10"/>
    <p:sldId id="285" r:id="rId11"/>
    <p:sldId id="287" r:id="rId12"/>
    <p:sldId id="293" r:id="rId13"/>
    <p:sldId id="291" r:id="rId14"/>
    <p:sldId id="297" r:id="rId15"/>
    <p:sldId id="298" r:id="rId16"/>
    <p:sldId id="299" r:id="rId17"/>
    <p:sldId id="303" r:id="rId18"/>
    <p:sldId id="305" r:id="rId19"/>
    <p:sldId id="308" r:id="rId20"/>
    <p:sldId id="309" r:id="rId21"/>
    <p:sldId id="310" r:id="rId22"/>
    <p:sldId id="312" r:id="rId23"/>
    <p:sldId id="313" r:id="rId24"/>
    <p:sldId id="318" r:id="rId25"/>
    <p:sldId id="320" r:id="rId26"/>
    <p:sldId id="319" r:id="rId27"/>
    <p:sldId id="317" r:id="rId28"/>
    <p:sldId id="315" r:id="rId29"/>
    <p:sldId id="321" r:id="rId30"/>
    <p:sldId id="323" r:id="rId31"/>
    <p:sldId id="322" r:id="rId32"/>
    <p:sldId id="326" r:id="rId33"/>
    <p:sldId id="329" r:id="rId34"/>
    <p:sldId id="332" r:id="rId35"/>
    <p:sldId id="335" r:id="rId36"/>
    <p:sldId id="336" r:id="rId37"/>
    <p:sldId id="338" r:id="rId38"/>
    <p:sldId id="337" r:id="rId39"/>
    <p:sldId id="339" r:id="rId40"/>
    <p:sldId id="340" r:id="rId41"/>
    <p:sldId id="342" r:id="rId42"/>
    <p:sldId id="341" r:id="rId43"/>
    <p:sldId id="343" r:id="rId44"/>
    <p:sldId id="344" r:id="rId45"/>
    <p:sldId id="34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com Tema 2 - Destaqu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com Tema 1 - Destaqu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186" autoAdjust="0"/>
  </p:normalViewPr>
  <p:slideViewPr>
    <p:cSldViewPr>
      <p:cViewPr varScale="1">
        <p:scale>
          <a:sx n="44" d="100"/>
          <a:sy n="44" d="100"/>
        </p:scale>
        <p:origin x="-21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Os%20Meus%20Documentos\Comunica&#231;&#245;es\VI%20Jornadas%20da%20LP_2012\Gr&#225;ficos_representa&#231;&#245;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s%20Meus%20Documentos\Comunica&#231;&#245;es\VI%20Jornadas%20da%20LP_2012\Gr&#225;ficos_representa&#231;&#245;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PT"/>
  <c:style val="26"/>
  <c:chart>
    <c:plotArea>
      <c:layout/>
      <c:barChart>
        <c:barDir val="col"/>
        <c:grouping val="stacked"/>
        <c:ser>
          <c:idx val="0"/>
          <c:order val="0"/>
          <c:tx>
            <c:strRef>
              <c:f>Folha1!$B$2</c:f>
              <c:strCache>
                <c:ptCount val="1"/>
                <c:pt idx="0">
                  <c:v>Profs LE</c:v>
                </c:pt>
              </c:strCache>
            </c:strRef>
          </c:tx>
          <c:cat>
            <c:strRef>
              <c:f>Folha1!$A$3:$A$11</c:f>
              <c:strCache>
                <c:ptCount val="9"/>
                <c:pt idx="0">
                  <c:v>Colaborador</c:v>
                </c:pt>
                <c:pt idx="1">
                  <c:v>Investigador</c:v>
                </c:pt>
                <c:pt idx="2">
                  <c:v>Comunicador</c:v>
                </c:pt>
                <c:pt idx="3">
                  <c:v>Modelo</c:v>
                </c:pt>
                <c:pt idx="4">
                  <c:v>Facilitador / Guia</c:v>
                </c:pt>
                <c:pt idx="5">
                  <c:v>Gestor</c:v>
                </c:pt>
                <c:pt idx="6">
                  <c:v>Avaliador</c:v>
                </c:pt>
                <c:pt idx="7">
                  <c:v>Transmissor</c:v>
                </c:pt>
                <c:pt idx="8">
                  <c:v>Mediador / Ator Social</c:v>
                </c:pt>
              </c:strCache>
            </c:strRef>
          </c:cat>
          <c:val>
            <c:numRef>
              <c:f>Folha1!$B$3:$B$11</c:f>
              <c:numCache>
                <c:formatCode>General</c:formatCode>
                <c:ptCount val="9"/>
                <c:pt idx="0">
                  <c:v>0</c:v>
                </c:pt>
                <c:pt idx="1">
                  <c:v>4</c:v>
                </c:pt>
                <c:pt idx="2">
                  <c:v>0</c:v>
                </c:pt>
                <c:pt idx="3">
                  <c:v>0</c:v>
                </c:pt>
                <c:pt idx="4">
                  <c:v>7</c:v>
                </c:pt>
                <c:pt idx="5">
                  <c:v>7</c:v>
                </c:pt>
                <c:pt idx="6">
                  <c:v>0</c:v>
                </c:pt>
                <c:pt idx="7">
                  <c:v>1</c:v>
                </c:pt>
                <c:pt idx="8">
                  <c:v>5</c:v>
                </c:pt>
              </c:numCache>
            </c:numRef>
          </c:val>
        </c:ser>
        <c:ser>
          <c:idx val="1"/>
          <c:order val="1"/>
          <c:tx>
            <c:strRef>
              <c:f>Folha1!$C$2</c:f>
              <c:strCache>
                <c:ptCount val="1"/>
                <c:pt idx="0">
                  <c:v>Profs PLM</c:v>
                </c:pt>
              </c:strCache>
            </c:strRef>
          </c:tx>
          <c:cat>
            <c:strRef>
              <c:f>Folha1!$A$3:$A$11</c:f>
              <c:strCache>
                <c:ptCount val="9"/>
                <c:pt idx="0">
                  <c:v>Colaborador</c:v>
                </c:pt>
                <c:pt idx="1">
                  <c:v>Investigador</c:v>
                </c:pt>
                <c:pt idx="2">
                  <c:v>Comunicador</c:v>
                </c:pt>
                <c:pt idx="3">
                  <c:v>Modelo</c:v>
                </c:pt>
                <c:pt idx="4">
                  <c:v>Facilitador / Guia</c:v>
                </c:pt>
                <c:pt idx="5">
                  <c:v>Gestor</c:v>
                </c:pt>
                <c:pt idx="6">
                  <c:v>Avaliador</c:v>
                </c:pt>
                <c:pt idx="7">
                  <c:v>Transmissor</c:v>
                </c:pt>
                <c:pt idx="8">
                  <c:v>Mediador / Ator Social</c:v>
                </c:pt>
              </c:strCache>
            </c:strRef>
          </c:cat>
          <c:val>
            <c:numRef>
              <c:f>Folha1!$C$3:$C$11</c:f>
              <c:numCache>
                <c:formatCode>General</c:formatCode>
                <c:ptCount val="9"/>
                <c:pt idx="0">
                  <c:v>0</c:v>
                </c:pt>
                <c:pt idx="1">
                  <c:v>2</c:v>
                </c:pt>
                <c:pt idx="2">
                  <c:v>1</c:v>
                </c:pt>
                <c:pt idx="3">
                  <c:v>1</c:v>
                </c:pt>
                <c:pt idx="4">
                  <c:v>2</c:v>
                </c:pt>
                <c:pt idx="5">
                  <c:v>4</c:v>
                </c:pt>
                <c:pt idx="6">
                  <c:v>0</c:v>
                </c:pt>
                <c:pt idx="7">
                  <c:v>0</c:v>
                </c:pt>
                <c:pt idx="8">
                  <c:v>4</c:v>
                </c:pt>
              </c:numCache>
            </c:numRef>
          </c:val>
        </c:ser>
        <c:dLbls>
          <c:showVal val="1"/>
        </c:dLbls>
        <c:overlap val="100"/>
        <c:axId val="73381376"/>
        <c:axId val="73382912"/>
      </c:barChart>
      <c:catAx>
        <c:axId val="73381376"/>
        <c:scaling>
          <c:orientation val="minMax"/>
        </c:scaling>
        <c:axPos val="b"/>
        <c:tickLblPos val="nextTo"/>
        <c:crossAx val="73382912"/>
        <c:crosses val="autoZero"/>
        <c:auto val="1"/>
        <c:lblAlgn val="ctr"/>
        <c:lblOffset val="100"/>
      </c:catAx>
      <c:valAx>
        <c:axId val="73382912"/>
        <c:scaling>
          <c:orientation val="minMax"/>
        </c:scaling>
        <c:axPos val="l"/>
        <c:majorGridlines/>
        <c:numFmt formatCode="General" sourceLinked="1"/>
        <c:tickLblPos val="nextTo"/>
        <c:crossAx val="73381376"/>
        <c:crosses val="autoZero"/>
        <c:crossBetween val="between"/>
      </c:valAx>
    </c:plotArea>
    <c:legend>
      <c:legendPos val="r"/>
      <c:layout/>
    </c:legend>
    <c:plotVisOnly val="1"/>
  </c:chart>
  <c:txPr>
    <a:bodyPr/>
    <a:lstStyle/>
    <a:p>
      <a:pPr>
        <a:defRPr sz="1800"/>
      </a:pPr>
      <a:endParaRPr lang="pt-P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PT"/>
  <c:chart>
    <c:autoTitleDeleted val="1"/>
    <c:plotArea>
      <c:layout/>
      <c:lineChart>
        <c:grouping val="standard"/>
        <c:ser>
          <c:idx val="0"/>
          <c:order val="0"/>
          <c:tx>
            <c:strRef>
              <c:f>Folha1!$B$45</c:f>
              <c:strCache>
                <c:ptCount val="1"/>
              </c:strCache>
            </c:strRef>
          </c:tx>
          <c:marker>
            <c:symbol val="none"/>
          </c:marker>
          <c:dLbls>
            <c:dLblPos val="t"/>
            <c:showVal val="1"/>
          </c:dLbls>
          <c:cat>
            <c:strRef>
              <c:f>Folha1!$A$46:$A$52</c:f>
              <c:strCache>
                <c:ptCount val="7"/>
                <c:pt idx="0">
                  <c:v>Competências - dimensões</c:v>
                </c:pt>
                <c:pt idx="2">
                  <c:v>Pessoal / Interpessoal</c:v>
                </c:pt>
                <c:pt idx="3">
                  <c:v>Pegadógico-didáctica</c:v>
                </c:pt>
                <c:pt idx="4">
                  <c:v>Linguístico-comunicativa</c:v>
                </c:pt>
                <c:pt idx="5">
                  <c:v>Intercultural</c:v>
                </c:pt>
                <c:pt idx="6">
                  <c:v>Científica</c:v>
                </c:pt>
              </c:strCache>
            </c:strRef>
          </c:cat>
          <c:val>
            <c:numRef>
              <c:f>Folha1!$B$46:$B$52</c:f>
              <c:numCache>
                <c:formatCode>General</c:formatCode>
                <c:ptCount val="7"/>
                <c:pt idx="1">
                  <c:v>0</c:v>
                </c:pt>
                <c:pt idx="2">
                  <c:v>7</c:v>
                </c:pt>
                <c:pt idx="3">
                  <c:v>32</c:v>
                </c:pt>
                <c:pt idx="4">
                  <c:v>4</c:v>
                </c:pt>
                <c:pt idx="5">
                  <c:v>1</c:v>
                </c:pt>
                <c:pt idx="6">
                  <c:v>6</c:v>
                </c:pt>
              </c:numCache>
            </c:numRef>
          </c:val>
        </c:ser>
        <c:ser>
          <c:idx val="1"/>
          <c:order val="1"/>
          <c:tx>
            <c:strRef>
              <c:f>Folha1!$C$45</c:f>
              <c:strCache>
                <c:ptCount val="1"/>
              </c:strCache>
            </c:strRef>
          </c:tx>
          <c:marker>
            <c:symbol val="none"/>
          </c:marker>
          <c:dLbls>
            <c:dLbl>
              <c:idx val="0"/>
              <c:layout>
                <c:manualLayout>
                  <c:x val="-3.6041666666666652E-2"/>
                  <c:y val="-2.8375871119558391E-3"/>
                </c:manualLayout>
              </c:layout>
              <c:dLblPos val="r"/>
              <c:showVal val="1"/>
            </c:dLbl>
            <c:dLblPos val="t"/>
            <c:showVal val="1"/>
          </c:dLbls>
          <c:cat>
            <c:strRef>
              <c:f>Folha1!$A$46:$A$52</c:f>
              <c:strCache>
                <c:ptCount val="7"/>
                <c:pt idx="0">
                  <c:v>Competências - dimensões</c:v>
                </c:pt>
                <c:pt idx="2">
                  <c:v>Pessoal / Interpessoal</c:v>
                </c:pt>
                <c:pt idx="3">
                  <c:v>Pegadógico-didáctica</c:v>
                </c:pt>
                <c:pt idx="4">
                  <c:v>Linguístico-comunicativa</c:v>
                </c:pt>
                <c:pt idx="5">
                  <c:v>Intercultural</c:v>
                </c:pt>
                <c:pt idx="6">
                  <c:v>Científica</c:v>
                </c:pt>
              </c:strCache>
            </c:strRef>
          </c:cat>
          <c:val>
            <c:numRef>
              <c:f>Folha1!$C$46:$C$52</c:f>
              <c:numCache>
                <c:formatCode>General</c:formatCode>
                <c:ptCount val="7"/>
                <c:pt idx="1">
                  <c:v>0</c:v>
                </c:pt>
                <c:pt idx="2">
                  <c:v>6</c:v>
                </c:pt>
                <c:pt idx="3">
                  <c:v>14</c:v>
                </c:pt>
                <c:pt idx="4">
                  <c:v>1</c:v>
                </c:pt>
                <c:pt idx="5">
                  <c:v>9</c:v>
                </c:pt>
                <c:pt idx="6">
                  <c:v>2</c:v>
                </c:pt>
              </c:numCache>
            </c:numRef>
          </c:val>
        </c:ser>
        <c:dLbls>
          <c:showVal val="1"/>
        </c:dLbls>
        <c:marker val="1"/>
        <c:axId val="74644864"/>
        <c:axId val="75048064"/>
      </c:lineChart>
      <c:catAx>
        <c:axId val="74644864"/>
        <c:scaling>
          <c:orientation val="minMax"/>
        </c:scaling>
        <c:axPos val="b"/>
        <c:majorTickMark val="none"/>
        <c:tickLblPos val="nextTo"/>
        <c:crossAx val="75048064"/>
        <c:crosses val="autoZero"/>
        <c:auto val="1"/>
        <c:lblAlgn val="ctr"/>
        <c:lblOffset val="100"/>
      </c:catAx>
      <c:valAx>
        <c:axId val="75048064"/>
        <c:scaling>
          <c:orientation val="minMax"/>
        </c:scaling>
        <c:axPos val="l"/>
        <c:majorGridlines/>
        <c:numFmt formatCode="General" sourceLinked="1"/>
        <c:majorTickMark val="none"/>
        <c:tickLblPos val="nextTo"/>
        <c:spPr>
          <a:ln w="6350">
            <a:noFill/>
          </a:ln>
        </c:spPr>
        <c:crossAx val="74644864"/>
        <c:crosses val="autoZero"/>
        <c:crossBetween val="between"/>
      </c:valAx>
    </c:plotArea>
    <c:legend>
      <c:legendPos val="b"/>
      <c:layout>
        <c:manualLayout>
          <c:xMode val="edge"/>
          <c:yMode val="edge"/>
          <c:x val="0.67728123828271602"/>
          <c:y val="0.74408969712119544"/>
          <c:w val="0.31508038057742876"/>
          <c:h val="7.3426446694163233E-2"/>
        </c:manualLayout>
      </c:layout>
    </c:legend>
    <c:plotVisOnly val="1"/>
  </c:chart>
  <c:txPr>
    <a:bodyPr/>
    <a:lstStyle/>
    <a:p>
      <a:pPr>
        <a:defRPr sz="1800"/>
      </a:pPr>
      <a:endParaRPr lang="pt-PT"/>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D01B44-C93C-48A6-B597-37880B266AFF}" type="doc">
      <dgm:prSet loTypeId="urn:microsoft.com/office/officeart/2005/8/layout/hierarchy4" loCatId="relationship" qsTypeId="urn:microsoft.com/office/officeart/2005/8/quickstyle/3d3" qsCatId="3D" csTypeId="urn:microsoft.com/office/officeart/2005/8/colors/accent1_2" csCatId="accent1" phldr="1"/>
      <dgm:spPr/>
      <dgm:t>
        <a:bodyPr/>
        <a:lstStyle/>
        <a:p>
          <a:endParaRPr lang="pt-PT"/>
        </a:p>
      </dgm:t>
    </dgm:pt>
    <dgm:pt modelId="{A4EFD947-8DBD-41A7-B4F3-FD975F148110}">
      <dgm:prSet phldrT="[Texto]" custT="1"/>
      <dgm:spPr/>
      <dgm:t>
        <a:bodyPr/>
        <a:lstStyle/>
        <a:p>
          <a:r>
            <a:rPr lang="pt-PT" sz="1600" dirty="0" err="1" smtClean="0"/>
            <a:t>Declara-ção</a:t>
          </a:r>
          <a:r>
            <a:rPr lang="pt-PT" sz="1600" dirty="0" smtClean="0"/>
            <a:t> Universal dos Direitos do Homem (1948) </a:t>
          </a:r>
          <a:endParaRPr lang="pt-PT" sz="1600" dirty="0"/>
        </a:p>
      </dgm:t>
    </dgm:pt>
    <dgm:pt modelId="{4A8E8D6F-737D-425C-BAF4-17C4CD0D05B9}" type="parTrans" cxnId="{C5FE06D3-04DC-46B6-BA50-ED03FEB37EB7}">
      <dgm:prSet/>
      <dgm:spPr/>
      <dgm:t>
        <a:bodyPr/>
        <a:lstStyle/>
        <a:p>
          <a:endParaRPr lang="pt-PT"/>
        </a:p>
      </dgm:t>
    </dgm:pt>
    <dgm:pt modelId="{B52A3168-0B86-4C41-BAC4-0EC801B7E31D}" type="sibTrans" cxnId="{C5FE06D3-04DC-46B6-BA50-ED03FEB37EB7}">
      <dgm:prSet/>
      <dgm:spPr/>
      <dgm:t>
        <a:bodyPr/>
        <a:lstStyle/>
        <a:p>
          <a:endParaRPr lang="pt-PT"/>
        </a:p>
      </dgm:t>
    </dgm:pt>
    <dgm:pt modelId="{857CBFD0-F8BC-4B03-97E7-7B1A81F62E92}">
      <dgm:prSet phldrT="[Texto]" custT="1"/>
      <dgm:spPr/>
      <dgm:t>
        <a:bodyPr/>
        <a:lstStyle/>
        <a:p>
          <a:r>
            <a:rPr lang="pt-PT" sz="1600" i="0" dirty="0" err="1" smtClean="0"/>
            <a:t>Conven-ção</a:t>
          </a:r>
          <a:r>
            <a:rPr lang="pt-PT" sz="1600" i="0" dirty="0" smtClean="0"/>
            <a:t> contra a </a:t>
          </a:r>
          <a:r>
            <a:rPr lang="pt-PT" sz="1600" i="0" dirty="0" err="1" smtClean="0"/>
            <a:t>Discrimi-nação</a:t>
          </a:r>
          <a:r>
            <a:rPr lang="pt-PT" sz="1600" i="0" dirty="0" smtClean="0"/>
            <a:t> na Educação </a:t>
          </a:r>
          <a:r>
            <a:rPr lang="pt-PT" sz="1600" dirty="0" smtClean="0"/>
            <a:t>(1962)</a:t>
          </a:r>
          <a:endParaRPr lang="pt-PT" sz="1600" dirty="0"/>
        </a:p>
      </dgm:t>
    </dgm:pt>
    <dgm:pt modelId="{5221F79D-446A-4929-B057-20A8FEA7DE7B}" type="parTrans" cxnId="{5243ABE0-05C1-47FB-9074-456CB1D3BF4F}">
      <dgm:prSet/>
      <dgm:spPr/>
      <dgm:t>
        <a:bodyPr/>
        <a:lstStyle/>
        <a:p>
          <a:endParaRPr lang="pt-PT"/>
        </a:p>
      </dgm:t>
    </dgm:pt>
    <dgm:pt modelId="{9241980E-38F9-433F-A092-2E7E00DB25E8}" type="sibTrans" cxnId="{5243ABE0-05C1-47FB-9074-456CB1D3BF4F}">
      <dgm:prSet/>
      <dgm:spPr/>
      <dgm:t>
        <a:bodyPr/>
        <a:lstStyle/>
        <a:p>
          <a:endParaRPr lang="pt-PT"/>
        </a:p>
      </dgm:t>
    </dgm:pt>
    <dgm:pt modelId="{F2AEB1BB-4BF3-4044-846F-A2BF971DA180}">
      <dgm:prSet phldrT="[Texto]" custT="1"/>
      <dgm:spPr/>
      <dgm:t>
        <a:bodyPr/>
        <a:lstStyle/>
        <a:p>
          <a:r>
            <a:rPr lang="pt-PT" sz="1600" i="0" dirty="0" err="1" smtClean="0"/>
            <a:t>Conven-ção</a:t>
          </a:r>
          <a:r>
            <a:rPr lang="pt-PT" sz="1600" i="0" dirty="0" smtClean="0"/>
            <a:t> sobre os Direitos da Criança (1989</a:t>
          </a:r>
          <a:r>
            <a:rPr lang="pt-PT" sz="1600" dirty="0" smtClean="0"/>
            <a:t>)</a:t>
          </a:r>
          <a:endParaRPr lang="pt-PT" sz="1600" dirty="0"/>
        </a:p>
      </dgm:t>
    </dgm:pt>
    <dgm:pt modelId="{1737469E-64FC-4913-81BC-8A184A329EA7}" type="parTrans" cxnId="{041349B7-9842-4E24-9C15-A364FDD03EF1}">
      <dgm:prSet/>
      <dgm:spPr/>
      <dgm:t>
        <a:bodyPr/>
        <a:lstStyle/>
        <a:p>
          <a:endParaRPr lang="pt-PT"/>
        </a:p>
      </dgm:t>
    </dgm:pt>
    <dgm:pt modelId="{8EDC6F74-858F-4632-9341-65E672A208BD}" type="sibTrans" cxnId="{041349B7-9842-4E24-9C15-A364FDD03EF1}">
      <dgm:prSet/>
      <dgm:spPr/>
      <dgm:t>
        <a:bodyPr/>
        <a:lstStyle/>
        <a:p>
          <a:endParaRPr lang="pt-PT"/>
        </a:p>
      </dgm:t>
    </dgm:pt>
    <dgm:pt modelId="{74A5C9DF-3DEC-42EF-8CB0-F2DD05F62521}">
      <dgm:prSet phldrT="[Texto]" custT="1"/>
      <dgm:spPr/>
      <dgm:t>
        <a:bodyPr/>
        <a:lstStyle/>
        <a:p>
          <a:r>
            <a:rPr lang="pt-PT" sz="1600" i="0" dirty="0" err="1" smtClean="0"/>
            <a:t>Declara-ção</a:t>
          </a:r>
          <a:r>
            <a:rPr lang="pt-PT" sz="1600" i="0" dirty="0" smtClean="0"/>
            <a:t> dos Direitos das Pessoas </a:t>
          </a:r>
          <a:r>
            <a:rPr lang="pt-PT" sz="1600" i="0" dirty="0" err="1" smtClean="0"/>
            <a:t>perten-centes</a:t>
          </a:r>
          <a:r>
            <a:rPr lang="pt-PT" sz="1600" i="0" dirty="0" smtClean="0"/>
            <a:t> a Minorias Nacionais, Étnicas, Religiosas e </a:t>
          </a:r>
          <a:r>
            <a:rPr lang="pt-PT" sz="1600" i="0" dirty="0" err="1" smtClean="0"/>
            <a:t>Linguísti-cas</a:t>
          </a:r>
          <a:r>
            <a:rPr lang="pt-PT" sz="1600" i="0" dirty="0" smtClean="0"/>
            <a:t> (1992)</a:t>
          </a:r>
          <a:endParaRPr lang="pt-PT" sz="1600" i="0" dirty="0"/>
        </a:p>
      </dgm:t>
    </dgm:pt>
    <dgm:pt modelId="{A6F7B524-B793-48E5-B81F-DD508CE4A152}" type="parTrans" cxnId="{FBA27660-F6E3-4D0E-B410-6D9D2ECDE98F}">
      <dgm:prSet/>
      <dgm:spPr/>
      <dgm:t>
        <a:bodyPr/>
        <a:lstStyle/>
        <a:p>
          <a:endParaRPr lang="pt-PT"/>
        </a:p>
      </dgm:t>
    </dgm:pt>
    <dgm:pt modelId="{8A80F921-F256-4B97-BAB3-82F271091D0E}" type="sibTrans" cxnId="{FBA27660-F6E3-4D0E-B410-6D9D2ECDE98F}">
      <dgm:prSet/>
      <dgm:spPr/>
      <dgm:t>
        <a:bodyPr/>
        <a:lstStyle/>
        <a:p>
          <a:endParaRPr lang="pt-PT"/>
        </a:p>
      </dgm:t>
    </dgm:pt>
    <dgm:pt modelId="{2ECF98EE-15B2-44BC-AB74-83E73A9C4C03}">
      <dgm:prSet phldrT="[Texto]" custT="1"/>
      <dgm:spPr/>
      <dgm:t>
        <a:bodyPr/>
        <a:lstStyle/>
        <a:p>
          <a:r>
            <a:rPr lang="pt-PT" sz="1600" i="0" dirty="0" err="1" smtClean="0"/>
            <a:t>Declara-ção</a:t>
          </a:r>
          <a:r>
            <a:rPr lang="pt-PT" sz="1600" i="0" dirty="0" smtClean="0"/>
            <a:t> Universal dos Direitos </a:t>
          </a:r>
          <a:r>
            <a:rPr lang="pt-PT" sz="1600" i="0" dirty="0" err="1" smtClean="0"/>
            <a:t>Linguísti-cos</a:t>
          </a:r>
          <a:r>
            <a:rPr lang="pt-PT" sz="1600" i="0" dirty="0" smtClean="0"/>
            <a:t> (1996)</a:t>
          </a:r>
          <a:endParaRPr lang="pt-PT" sz="1600" i="0" dirty="0"/>
        </a:p>
      </dgm:t>
    </dgm:pt>
    <dgm:pt modelId="{787CBF04-2109-4BAD-BCB0-9AC1DD01C14C}" type="parTrans" cxnId="{4A15E4C7-9BFA-4EA7-9089-A996B8EDE768}">
      <dgm:prSet/>
      <dgm:spPr/>
      <dgm:t>
        <a:bodyPr/>
        <a:lstStyle/>
        <a:p>
          <a:endParaRPr lang="pt-PT"/>
        </a:p>
      </dgm:t>
    </dgm:pt>
    <dgm:pt modelId="{A687E0AF-FA25-48DE-9939-2EFE3F8093FC}" type="sibTrans" cxnId="{4A15E4C7-9BFA-4EA7-9089-A996B8EDE768}">
      <dgm:prSet/>
      <dgm:spPr/>
      <dgm:t>
        <a:bodyPr/>
        <a:lstStyle/>
        <a:p>
          <a:endParaRPr lang="pt-PT"/>
        </a:p>
      </dgm:t>
    </dgm:pt>
    <dgm:pt modelId="{BCEA4629-F1BE-477A-A9E0-B02DAD824C02}">
      <dgm:prSet phldrT="[Texto]" custT="1"/>
      <dgm:spPr/>
      <dgm:t>
        <a:bodyPr/>
        <a:lstStyle/>
        <a:p>
          <a:r>
            <a:rPr lang="pt-PT" sz="1600" i="0" dirty="0" smtClean="0"/>
            <a:t>Relatório da Comissão </a:t>
          </a:r>
          <a:r>
            <a:rPr lang="pt-PT" sz="1600" i="0" dirty="0" err="1" smtClean="0"/>
            <a:t>Interna-cional</a:t>
          </a:r>
          <a:r>
            <a:rPr lang="pt-PT" sz="1600" i="0" dirty="0" smtClean="0"/>
            <a:t> sobre Educação para o Século XXI (1996)</a:t>
          </a:r>
          <a:endParaRPr lang="pt-PT" sz="1600" i="0" dirty="0"/>
        </a:p>
      </dgm:t>
    </dgm:pt>
    <dgm:pt modelId="{7BED39EE-985F-4BC4-A6D7-90621BFAE9BA}" type="parTrans" cxnId="{1BB9B0C2-2657-44E2-B813-091EEF2CCAB2}">
      <dgm:prSet/>
      <dgm:spPr/>
      <dgm:t>
        <a:bodyPr/>
        <a:lstStyle/>
        <a:p>
          <a:endParaRPr lang="pt-PT"/>
        </a:p>
      </dgm:t>
    </dgm:pt>
    <dgm:pt modelId="{1011E287-A049-4EA0-88B6-3D80EC90475E}" type="sibTrans" cxnId="{1BB9B0C2-2657-44E2-B813-091EEF2CCAB2}">
      <dgm:prSet/>
      <dgm:spPr/>
      <dgm:t>
        <a:bodyPr/>
        <a:lstStyle/>
        <a:p>
          <a:endParaRPr lang="pt-PT"/>
        </a:p>
      </dgm:t>
    </dgm:pt>
    <dgm:pt modelId="{AE14D1D7-2A96-4104-8516-96CBFF4A5438}">
      <dgm:prSet phldrT="[Texto]" custT="1"/>
      <dgm:spPr/>
      <dgm:t>
        <a:bodyPr/>
        <a:lstStyle/>
        <a:p>
          <a:r>
            <a:rPr lang="pt-PT" sz="1600" i="0" dirty="0" err="1" smtClean="0">
              <a:solidFill>
                <a:schemeClr val="tx1"/>
              </a:solidFill>
            </a:rPr>
            <a:t>Declara-ção</a:t>
          </a:r>
          <a:r>
            <a:rPr lang="pt-PT" sz="1600" i="0" dirty="0" smtClean="0">
              <a:solidFill>
                <a:schemeClr val="tx1"/>
              </a:solidFill>
            </a:rPr>
            <a:t> Universal sobre a </a:t>
          </a:r>
          <a:r>
            <a:rPr lang="pt-PT" sz="1600" i="0" dirty="0" err="1" smtClean="0">
              <a:solidFill>
                <a:schemeClr val="tx1"/>
              </a:solidFill>
            </a:rPr>
            <a:t>Diversi-dade</a:t>
          </a:r>
          <a:r>
            <a:rPr lang="pt-PT" sz="1600" i="0" dirty="0" smtClean="0">
              <a:solidFill>
                <a:schemeClr val="tx1"/>
              </a:solidFill>
            </a:rPr>
            <a:t> Cultural (2001)</a:t>
          </a:r>
          <a:endParaRPr lang="pt-PT" sz="1600" i="0" dirty="0">
            <a:solidFill>
              <a:schemeClr val="tx1"/>
            </a:solidFill>
          </a:endParaRPr>
        </a:p>
      </dgm:t>
    </dgm:pt>
    <dgm:pt modelId="{CD396D58-CFE3-4491-9BB3-52BE37EC3DC2}" type="parTrans" cxnId="{389147D5-3446-4B50-AF65-6442F4F460FA}">
      <dgm:prSet/>
      <dgm:spPr/>
      <dgm:t>
        <a:bodyPr/>
        <a:lstStyle/>
        <a:p>
          <a:endParaRPr lang="pt-PT"/>
        </a:p>
      </dgm:t>
    </dgm:pt>
    <dgm:pt modelId="{5CE9DE55-0986-40AB-9A3C-EA7DBCBFCA7F}" type="sibTrans" cxnId="{389147D5-3446-4B50-AF65-6442F4F460FA}">
      <dgm:prSet/>
      <dgm:spPr/>
      <dgm:t>
        <a:bodyPr/>
        <a:lstStyle/>
        <a:p>
          <a:endParaRPr lang="pt-PT"/>
        </a:p>
      </dgm:t>
    </dgm:pt>
    <dgm:pt modelId="{5128C2FF-B59B-473A-A088-2FBC992AF2D4}" type="pres">
      <dgm:prSet presAssocID="{14D01B44-C93C-48A6-B597-37880B266AFF}" presName="Name0" presStyleCnt="0">
        <dgm:presLayoutVars>
          <dgm:chPref val="1"/>
          <dgm:dir/>
          <dgm:animOne val="branch"/>
          <dgm:animLvl val="lvl"/>
          <dgm:resizeHandles/>
        </dgm:presLayoutVars>
      </dgm:prSet>
      <dgm:spPr/>
      <dgm:t>
        <a:bodyPr/>
        <a:lstStyle/>
        <a:p>
          <a:endParaRPr lang="pt-PT"/>
        </a:p>
      </dgm:t>
    </dgm:pt>
    <dgm:pt modelId="{0050DEF9-29CE-442F-9E9A-93FE07CEC3B3}" type="pres">
      <dgm:prSet presAssocID="{A4EFD947-8DBD-41A7-B4F3-FD975F148110}" presName="vertOne" presStyleCnt="0"/>
      <dgm:spPr/>
    </dgm:pt>
    <dgm:pt modelId="{8BC030D0-E924-40B5-BEC9-56D9C9A25ECE}" type="pres">
      <dgm:prSet presAssocID="{A4EFD947-8DBD-41A7-B4F3-FD975F148110}" presName="txOne" presStyleLbl="node0" presStyleIdx="0" presStyleCnt="7" custLinFactNeighborY="1647">
        <dgm:presLayoutVars>
          <dgm:chPref val="3"/>
        </dgm:presLayoutVars>
      </dgm:prSet>
      <dgm:spPr/>
      <dgm:t>
        <a:bodyPr/>
        <a:lstStyle/>
        <a:p>
          <a:endParaRPr lang="pt-PT"/>
        </a:p>
      </dgm:t>
    </dgm:pt>
    <dgm:pt modelId="{96A6D5F1-1FDB-4C5F-8FF7-35BB88727F3B}" type="pres">
      <dgm:prSet presAssocID="{A4EFD947-8DBD-41A7-B4F3-FD975F148110}" presName="horzOne" presStyleCnt="0"/>
      <dgm:spPr/>
    </dgm:pt>
    <dgm:pt modelId="{BAD3762F-0E05-457B-BF69-8EC88A155895}" type="pres">
      <dgm:prSet presAssocID="{B52A3168-0B86-4C41-BAC4-0EC801B7E31D}" presName="sibSpaceOne" presStyleCnt="0"/>
      <dgm:spPr/>
    </dgm:pt>
    <dgm:pt modelId="{139489D3-BDC0-47C1-8841-CB48C150AF6C}" type="pres">
      <dgm:prSet presAssocID="{857CBFD0-F8BC-4B03-97E7-7B1A81F62E92}" presName="vertOne" presStyleCnt="0"/>
      <dgm:spPr/>
    </dgm:pt>
    <dgm:pt modelId="{3345C6E6-63A0-45BF-A874-6DCF2CCE93CC}" type="pres">
      <dgm:prSet presAssocID="{857CBFD0-F8BC-4B03-97E7-7B1A81F62E92}" presName="txOne" presStyleLbl="node0" presStyleIdx="1" presStyleCnt="7">
        <dgm:presLayoutVars>
          <dgm:chPref val="3"/>
        </dgm:presLayoutVars>
      </dgm:prSet>
      <dgm:spPr/>
      <dgm:t>
        <a:bodyPr/>
        <a:lstStyle/>
        <a:p>
          <a:endParaRPr lang="pt-PT"/>
        </a:p>
      </dgm:t>
    </dgm:pt>
    <dgm:pt modelId="{95089738-7604-4302-B5F3-48F491E1E5BB}" type="pres">
      <dgm:prSet presAssocID="{857CBFD0-F8BC-4B03-97E7-7B1A81F62E92}" presName="horzOne" presStyleCnt="0"/>
      <dgm:spPr/>
    </dgm:pt>
    <dgm:pt modelId="{875FFF7E-0596-4206-82BB-88D305628809}" type="pres">
      <dgm:prSet presAssocID="{9241980E-38F9-433F-A092-2E7E00DB25E8}" presName="sibSpaceOne" presStyleCnt="0"/>
      <dgm:spPr/>
    </dgm:pt>
    <dgm:pt modelId="{236BB1A4-4624-4CEF-9162-14EE6F1803EE}" type="pres">
      <dgm:prSet presAssocID="{F2AEB1BB-4BF3-4044-846F-A2BF971DA180}" presName="vertOne" presStyleCnt="0"/>
      <dgm:spPr/>
    </dgm:pt>
    <dgm:pt modelId="{5A82CB4F-5149-4BE8-AC28-B28E804AB109}" type="pres">
      <dgm:prSet presAssocID="{F2AEB1BB-4BF3-4044-846F-A2BF971DA180}" presName="txOne" presStyleLbl="node0" presStyleIdx="2" presStyleCnt="7">
        <dgm:presLayoutVars>
          <dgm:chPref val="3"/>
        </dgm:presLayoutVars>
      </dgm:prSet>
      <dgm:spPr/>
      <dgm:t>
        <a:bodyPr/>
        <a:lstStyle/>
        <a:p>
          <a:endParaRPr lang="pt-PT"/>
        </a:p>
      </dgm:t>
    </dgm:pt>
    <dgm:pt modelId="{988EA743-3E22-41D9-B6A7-058B21BEF91D}" type="pres">
      <dgm:prSet presAssocID="{F2AEB1BB-4BF3-4044-846F-A2BF971DA180}" presName="horzOne" presStyleCnt="0"/>
      <dgm:spPr/>
    </dgm:pt>
    <dgm:pt modelId="{D9D91DB8-826B-4A1A-BF78-D1F07F72959F}" type="pres">
      <dgm:prSet presAssocID="{8EDC6F74-858F-4632-9341-65E672A208BD}" presName="sibSpaceOne" presStyleCnt="0"/>
      <dgm:spPr/>
    </dgm:pt>
    <dgm:pt modelId="{106359BA-07B0-4C35-B47F-D14BF8E77B88}" type="pres">
      <dgm:prSet presAssocID="{74A5C9DF-3DEC-42EF-8CB0-F2DD05F62521}" presName="vertOne" presStyleCnt="0"/>
      <dgm:spPr/>
    </dgm:pt>
    <dgm:pt modelId="{0D1A4E03-D751-4C37-AA01-F5DAEAD8B7B2}" type="pres">
      <dgm:prSet presAssocID="{74A5C9DF-3DEC-42EF-8CB0-F2DD05F62521}" presName="txOne" presStyleLbl="node0" presStyleIdx="3" presStyleCnt="7">
        <dgm:presLayoutVars>
          <dgm:chPref val="3"/>
        </dgm:presLayoutVars>
      </dgm:prSet>
      <dgm:spPr/>
      <dgm:t>
        <a:bodyPr/>
        <a:lstStyle/>
        <a:p>
          <a:endParaRPr lang="pt-PT"/>
        </a:p>
      </dgm:t>
    </dgm:pt>
    <dgm:pt modelId="{67B7853D-9658-4D6D-88C8-83585608EBD0}" type="pres">
      <dgm:prSet presAssocID="{74A5C9DF-3DEC-42EF-8CB0-F2DD05F62521}" presName="horzOne" presStyleCnt="0"/>
      <dgm:spPr/>
    </dgm:pt>
    <dgm:pt modelId="{28784BB6-36C5-46D4-86CA-60D74D83F965}" type="pres">
      <dgm:prSet presAssocID="{8A80F921-F256-4B97-BAB3-82F271091D0E}" presName="sibSpaceOne" presStyleCnt="0"/>
      <dgm:spPr/>
    </dgm:pt>
    <dgm:pt modelId="{D59B110A-EB73-4671-B929-C5917C5ABF1F}" type="pres">
      <dgm:prSet presAssocID="{2ECF98EE-15B2-44BC-AB74-83E73A9C4C03}" presName="vertOne" presStyleCnt="0"/>
      <dgm:spPr/>
    </dgm:pt>
    <dgm:pt modelId="{4F280F42-63FE-4643-9F22-4D4AD85C47C1}" type="pres">
      <dgm:prSet presAssocID="{2ECF98EE-15B2-44BC-AB74-83E73A9C4C03}" presName="txOne" presStyleLbl="node0" presStyleIdx="4" presStyleCnt="7">
        <dgm:presLayoutVars>
          <dgm:chPref val="3"/>
        </dgm:presLayoutVars>
      </dgm:prSet>
      <dgm:spPr/>
      <dgm:t>
        <a:bodyPr/>
        <a:lstStyle/>
        <a:p>
          <a:endParaRPr lang="pt-PT"/>
        </a:p>
      </dgm:t>
    </dgm:pt>
    <dgm:pt modelId="{59462DDE-5950-4BFF-8641-F91BE11E9BBE}" type="pres">
      <dgm:prSet presAssocID="{2ECF98EE-15B2-44BC-AB74-83E73A9C4C03}" presName="horzOne" presStyleCnt="0"/>
      <dgm:spPr/>
    </dgm:pt>
    <dgm:pt modelId="{012C844B-AFEE-41E8-A6AE-153CF4E1CF63}" type="pres">
      <dgm:prSet presAssocID="{A687E0AF-FA25-48DE-9939-2EFE3F8093FC}" presName="sibSpaceOne" presStyleCnt="0"/>
      <dgm:spPr/>
    </dgm:pt>
    <dgm:pt modelId="{5400D525-13AF-4BB6-BEEA-498CB7CC26F7}" type="pres">
      <dgm:prSet presAssocID="{BCEA4629-F1BE-477A-A9E0-B02DAD824C02}" presName="vertOne" presStyleCnt="0"/>
      <dgm:spPr/>
    </dgm:pt>
    <dgm:pt modelId="{480697D3-7791-4180-B74B-D8FF4365662B}" type="pres">
      <dgm:prSet presAssocID="{BCEA4629-F1BE-477A-A9E0-B02DAD824C02}" presName="txOne" presStyleLbl="node0" presStyleIdx="5" presStyleCnt="7">
        <dgm:presLayoutVars>
          <dgm:chPref val="3"/>
        </dgm:presLayoutVars>
      </dgm:prSet>
      <dgm:spPr/>
      <dgm:t>
        <a:bodyPr/>
        <a:lstStyle/>
        <a:p>
          <a:endParaRPr lang="pt-PT"/>
        </a:p>
      </dgm:t>
    </dgm:pt>
    <dgm:pt modelId="{0C719D4C-B04D-4236-B892-B0E3A4DF87E5}" type="pres">
      <dgm:prSet presAssocID="{BCEA4629-F1BE-477A-A9E0-B02DAD824C02}" presName="horzOne" presStyleCnt="0"/>
      <dgm:spPr/>
    </dgm:pt>
    <dgm:pt modelId="{91AC67F2-2A6A-4343-B687-A688C383C388}" type="pres">
      <dgm:prSet presAssocID="{1011E287-A049-4EA0-88B6-3D80EC90475E}" presName="sibSpaceOne" presStyleCnt="0"/>
      <dgm:spPr/>
    </dgm:pt>
    <dgm:pt modelId="{7ACB2F27-57E6-456A-A3D4-FEF648FA809E}" type="pres">
      <dgm:prSet presAssocID="{AE14D1D7-2A96-4104-8516-96CBFF4A5438}" presName="vertOne" presStyleCnt="0"/>
      <dgm:spPr/>
    </dgm:pt>
    <dgm:pt modelId="{6CBD38F1-ABD7-40B8-9A89-D590CD31988C}" type="pres">
      <dgm:prSet presAssocID="{AE14D1D7-2A96-4104-8516-96CBFF4A5438}" presName="txOne" presStyleLbl="node0" presStyleIdx="6" presStyleCnt="7">
        <dgm:presLayoutVars>
          <dgm:chPref val="3"/>
        </dgm:presLayoutVars>
      </dgm:prSet>
      <dgm:spPr/>
      <dgm:t>
        <a:bodyPr/>
        <a:lstStyle/>
        <a:p>
          <a:endParaRPr lang="pt-PT"/>
        </a:p>
      </dgm:t>
    </dgm:pt>
    <dgm:pt modelId="{6BC06D1F-9CEA-41E4-90B8-A5A6338B66CF}" type="pres">
      <dgm:prSet presAssocID="{AE14D1D7-2A96-4104-8516-96CBFF4A5438}" presName="horzOne" presStyleCnt="0"/>
      <dgm:spPr/>
    </dgm:pt>
  </dgm:ptLst>
  <dgm:cxnLst>
    <dgm:cxn modelId="{C5FE06D3-04DC-46B6-BA50-ED03FEB37EB7}" srcId="{14D01B44-C93C-48A6-B597-37880B266AFF}" destId="{A4EFD947-8DBD-41A7-B4F3-FD975F148110}" srcOrd="0" destOrd="0" parTransId="{4A8E8D6F-737D-425C-BAF4-17C4CD0D05B9}" sibTransId="{B52A3168-0B86-4C41-BAC4-0EC801B7E31D}"/>
    <dgm:cxn modelId="{389147D5-3446-4B50-AF65-6442F4F460FA}" srcId="{14D01B44-C93C-48A6-B597-37880B266AFF}" destId="{AE14D1D7-2A96-4104-8516-96CBFF4A5438}" srcOrd="6" destOrd="0" parTransId="{CD396D58-CFE3-4491-9BB3-52BE37EC3DC2}" sibTransId="{5CE9DE55-0986-40AB-9A3C-EA7DBCBFCA7F}"/>
    <dgm:cxn modelId="{C7D4B3EA-D8E2-40EB-94AC-1FE2167A3AB0}" type="presOf" srcId="{A4EFD947-8DBD-41A7-B4F3-FD975F148110}" destId="{8BC030D0-E924-40B5-BEC9-56D9C9A25ECE}" srcOrd="0" destOrd="0" presId="urn:microsoft.com/office/officeart/2005/8/layout/hierarchy4"/>
    <dgm:cxn modelId="{041349B7-9842-4E24-9C15-A364FDD03EF1}" srcId="{14D01B44-C93C-48A6-B597-37880B266AFF}" destId="{F2AEB1BB-4BF3-4044-846F-A2BF971DA180}" srcOrd="2" destOrd="0" parTransId="{1737469E-64FC-4913-81BC-8A184A329EA7}" sibTransId="{8EDC6F74-858F-4632-9341-65E672A208BD}"/>
    <dgm:cxn modelId="{FBA27660-F6E3-4D0E-B410-6D9D2ECDE98F}" srcId="{14D01B44-C93C-48A6-B597-37880B266AFF}" destId="{74A5C9DF-3DEC-42EF-8CB0-F2DD05F62521}" srcOrd="3" destOrd="0" parTransId="{A6F7B524-B793-48E5-B81F-DD508CE4A152}" sibTransId="{8A80F921-F256-4B97-BAB3-82F271091D0E}"/>
    <dgm:cxn modelId="{F29965CB-CC11-49B0-A352-3F70E1F91309}" type="presOf" srcId="{14D01B44-C93C-48A6-B597-37880B266AFF}" destId="{5128C2FF-B59B-473A-A088-2FBC992AF2D4}" srcOrd="0" destOrd="0" presId="urn:microsoft.com/office/officeart/2005/8/layout/hierarchy4"/>
    <dgm:cxn modelId="{FF9F41F9-A892-4490-8972-AB77D4DE5562}" type="presOf" srcId="{857CBFD0-F8BC-4B03-97E7-7B1A81F62E92}" destId="{3345C6E6-63A0-45BF-A874-6DCF2CCE93CC}" srcOrd="0" destOrd="0" presId="urn:microsoft.com/office/officeart/2005/8/layout/hierarchy4"/>
    <dgm:cxn modelId="{1BB9B0C2-2657-44E2-B813-091EEF2CCAB2}" srcId="{14D01B44-C93C-48A6-B597-37880B266AFF}" destId="{BCEA4629-F1BE-477A-A9E0-B02DAD824C02}" srcOrd="5" destOrd="0" parTransId="{7BED39EE-985F-4BC4-A6D7-90621BFAE9BA}" sibTransId="{1011E287-A049-4EA0-88B6-3D80EC90475E}"/>
    <dgm:cxn modelId="{4A15E4C7-9BFA-4EA7-9089-A996B8EDE768}" srcId="{14D01B44-C93C-48A6-B597-37880B266AFF}" destId="{2ECF98EE-15B2-44BC-AB74-83E73A9C4C03}" srcOrd="4" destOrd="0" parTransId="{787CBF04-2109-4BAD-BCB0-9AC1DD01C14C}" sibTransId="{A687E0AF-FA25-48DE-9939-2EFE3F8093FC}"/>
    <dgm:cxn modelId="{94A45102-A5BB-456B-B83E-81CEF4D89F4A}" type="presOf" srcId="{F2AEB1BB-4BF3-4044-846F-A2BF971DA180}" destId="{5A82CB4F-5149-4BE8-AC28-B28E804AB109}" srcOrd="0" destOrd="0" presId="urn:microsoft.com/office/officeart/2005/8/layout/hierarchy4"/>
    <dgm:cxn modelId="{5243ABE0-05C1-47FB-9074-456CB1D3BF4F}" srcId="{14D01B44-C93C-48A6-B597-37880B266AFF}" destId="{857CBFD0-F8BC-4B03-97E7-7B1A81F62E92}" srcOrd="1" destOrd="0" parTransId="{5221F79D-446A-4929-B057-20A8FEA7DE7B}" sibTransId="{9241980E-38F9-433F-A092-2E7E00DB25E8}"/>
    <dgm:cxn modelId="{5D46C44D-3314-4805-AFF7-B7F5E2A4E0A6}" type="presOf" srcId="{2ECF98EE-15B2-44BC-AB74-83E73A9C4C03}" destId="{4F280F42-63FE-4643-9F22-4D4AD85C47C1}" srcOrd="0" destOrd="0" presId="urn:microsoft.com/office/officeart/2005/8/layout/hierarchy4"/>
    <dgm:cxn modelId="{2F523B7E-BCC9-457F-8A4F-E9B686D6B0C9}" type="presOf" srcId="{AE14D1D7-2A96-4104-8516-96CBFF4A5438}" destId="{6CBD38F1-ABD7-40B8-9A89-D590CD31988C}" srcOrd="0" destOrd="0" presId="urn:microsoft.com/office/officeart/2005/8/layout/hierarchy4"/>
    <dgm:cxn modelId="{186C6E09-FDA2-4F34-BF04-399AC828F7E9}" type="presOf" srcId="{74A5C9DF-3DEC-42EF-8CB0-F2DD05F62521}" destId="{0D1A4E03-D751-4C37-AA01-F5DAEAD8B7B2}" srcOrd="0" destOrd="0" presId="urn:microsoft.com/office/officeart/2005/8/layout/hierarchy4"/>
    <dgm:cxn modelId="{4A722E1E-0E7A-4DF7-ADB6-71C4EEFFDA57}" type="presOf" srcId="{BCEA4629-F1BE-477A-A9E0-B02DAD824C02}" destId="{480697D3-7791-4180-B74B-D8FF4365662B}" srcOrd="0" destOrd="0" presId="urn:microsoft.com/office/officeart/2005/8/layout/hierarchy4"/>
    <dgm:cxn modelId="{463EF4BF-FD86-4E28-BC3F-855134778B48}" type="presParOf" srcId="{5128C2FF-B59B-473A-A088-2FBC992AF2D4}" destId="{0050DEF9-29CE-442F-9E9A-93FE07CEC3B3}" srcOrd="0" destOrd="0" presId="urn:microsoft.com/office/officeart/2005/8/layout/hierarchy4"/>
    <dgm:cxn modelId="{82B68376-1310-4FA5-8CA8-7C60658110B1}" type="presParOf" srcId="{0050DEF9-29CE-442F-9E9A-93FE07CEC3B3}" destId="{8BC030D0-E924-40B5-BEC9-56D9C9A25ECE}" srcOrd="0" destOrd="0" presId="urn:microsoft.com/office/officeart/2005/8/layout/hierarchy4"/>
    <dgm:cxn modelId="{279F650F-7385-49AB-BA08-6263A923C2ED}" type="presParOf" srcId="{0050DEF9-29CE-442F-9E9A-93FE07CEC3B3}" destId="{96A6D5F1-1FDB-4C5F-8FF7-35BB88727F3B}" srcOrd="1" destOrd="0" presId="urn:microsoft.com/office/officeart/2005/8/layout/hierarchy4"/>
    <dgm:cxn modelId="{B0280F43-13A2-4117-89E4-7D3134BFDBE7}" type="presParOf" srcId="{5128C2FF-B59B-473A-A088-2FBC992AF2D4}" destId="{BAD3762F-0E05-457B-BF69-8EC88A155895}" srcOrd="1" destOrd="0" presId="urn:microsoft.com/office/officeart/2005/8/layout/hierarchy4"/>
    <dgm:cxn modelId="{92906BA8-6A11-43AD-BA8F-1696B1C8698A}" type="presParOf" srcId="{5128C2FF-B59B-473A-A088-2FBC992AF2D4}" destId="{139489D3-BDC0-47C1-8841-CB48C150AF6C}" srcOrd="2" destOrd="0" presId="urn:microsoft.com/office/officeart/2005/8/layout/hierarchy4"/>
    <dgm:cxn modelId="{CFBCE254-2D8A-46FE-946C-65538B9BD6D7}" type="presParOf" srcId="{139489D3-BDC0-47C1-8841-CB48C150AF6C}" destId="{3345C6E6-63A0-45BF-A874-6DCF2CCE93CC}" srcOrd="0" destOrd="0" presId="urn:microsoft.com/office/officeart/2005/8/layout/hierarchy4"/>
    <dgm:cxn modelId="{F85BC86B-8D38-4431-8A8A-935679D1044F}" type="presParOf" srcId="{139489D3-BDC0-47C1-8841-CB48C150AF6C}" destId="{95089738-7604-4302-B5F3-48F491E1E5BB}" srcOrd="1" destOrd="0" presId="urn:microsoft.com/office/officeart/2005/8/layout/hierarchy4"/>
    <dgm:cxn modelId="{95DB8E54-65FE-48EF-A72A-E4962C450FBF}" type="presParOf" srcId="{5128C2FF-B59B-473A-A088-2FBC992AF2D4}" destId="{875FFF7E-0596-4206-82BB-88D305628809}" srcOrd="3" destOrd="0" presId="urn:microsoft.com/office/officeart/2005/8/layout/hierarchy4"/>
    <dgm:cxn modelId="{A8C2F64C-8B15-42EA-860A-D8C8D2102DC7}" type="presParOf" srcId="{5128C2FF-B59B-473A-A088-2FBC992AF2D4}" destId="{236BB1A4-4624-4CEF-9162-14EE6F1803EE}" srcOrd="4" destOrd="0" presId="urn:microsoft.com/office/officeart/2005/8/layout/hierarchy4"/>
    <dgm:cxn modelId="{950E5A04-66C2-47F9-8DBD-93798063FDAD}" type="presParOf" srcId="{236BB1A4-4624-4CEF-9162-14EE6F1803EE}" destId="{5A82CB4F-5149-4BE8-AC28-B28E804AB109}" srcOrd="0" destOrd="0" presId="urn:microsoft.com/office/officeart/2005/8/layout/hierarchy4"/>
    <dgm:cxn modelId="{2220AAAD-3C5E-4E4B-9E2B-DCEA218A5DBA}" type="presParOf" srcId="{236BB1A4-4624-4CEF-9162-14EE6F1803EE}" destId="{988EA743-3E22-41D9-B6A7-058B21BEF91D}" srcOrd="1" destOrd="0" presId="urn:microsoft.com/office/officeart/2005/8/layout/hierarchy4"/>
    <dgm:cxn modelId="{D5203F3F-FC64-421E-B473-37CF9B0405B8}" type="presParOf" srcId="{5128C2FF-B59B-473A-A088-2FBC992AF2D4}" destId="{D9D91DB8-826B-4A1A-BF78-D1F07F72959F}" srcOrd="5" destOrd="0" presId="urn:microsoft.com/office/officeart/2005/8/layout/hierarchy4"/>
    <dgm:cxn modelId="{8F9A2EF1-0CE5-4FAC-A90C-FE21F2F9993B}" type="presParOf" srcId="{5128C2FF-B59B-473A-A088-2FBC992AF2D4}" destId="{106359BA-07B0-4C35-B47F-D14BF8E77B88}" srcOrd="6" destOrd="0" presId="urn:microsoft.com/office/officeart/2005/8/layout/hierarchy4"/>
    <dgm:cxn modelId="{16C2DD19-8D28-4EE5-93A8-614545299239}" type="presParOf" srcId="{106359BA-07B0-4C35-B47F-D14BF8E77B88}" destId="{0D1A4E03-D751-4C37-AA01-F5DAEAD8B7B2}" srcOrd="0" destOrd="0" presId="urn:microsoft.com/office/officeart/2005/8/layout/hierarchy4"/>
    <dgm:cxn modelId="{75072DC7-0A1A-47B0-9BC8-57D4CD5AF5FD}" type="presParOf" srcId="{106359BA-07B0-4C35-B47F-D14BF8E77B88}" destId="{67B7853D-9658-4D6D-88C8-83585608EBD0}" srcOrd="1" destOrd="0" presId="urn:microsoft.com/office/officeart/2005/8/layout/hierarchy4"/>
    <dgm:cxn modelId="{296D441F-1851-4B1F-B3ED-2500326B0AA2}" type="presParOf" srcId="{5128C2FF-B59B-473A-A088-2FBC992AF2D4}" destId="{28784BB6-36C5-46D4-86CA-60D74D83F965}" srcOrd="7" destOrd="0" presId="urn:microsoft.com/office/officeart/2005/8/layout/hierarchy4"/>
    <dgm:cxn modelId="{638CB03D-AF1B-46A1-8DE0-5028F0861727}" type="presParOf" srcId="{5128C2FF-B59B-473A-A088-2FBC992AF2D4}" destId="{D59B110A-EB73-4671-B929-C5917C5ABF1F}" srcOrd="8" destOrd="0" presId="urn:microsoft.com/office/officeart/2005/8/layout/hierarchy4"/>
    <dgm:cxn modelId="{33A6FF43-D9EB-4F9F-B2C8-E8F620D3F7BE}" type="presParOf" srcId="{D59B110A-EB73-4671-B929-C5917C5ABF1F}" destId="{4F280F42-63FE-4643-9F22-4D4AD85C47C1}" srcOrd="0" destOrd="0" presId="urn:microsoft.com/office/officeart/2005/8/layout/hierarchy4"/>
    <dgm:cxn modelId="{2DC795FB-7E8A-4B68-A7E1-C08713FC150E}" type="presParOf" srcId="{D59B110A-EB73-4671-B929-C5917C5ABF1F}" destId="{59462DDE-5950-4BFF-8641-F91BE11E9BBE}" srcOrd="1" destOrd="0" presId="urn:microsoft.com/office/officeart/2005/8/layout/hierarchy4"/>
    <dgm:cxn modelId="{80D1E3D9-E9D2-4AE4-BDAD-00DBF76CAA4E}" type="presParOf" srcId="{5128C2FF-B59B-473A-A088-2FBC992AF2D4}" destId="{012C844B-AFEE-41E8-A6AE-153CF4E1CF63}" srcOrd="9" destOrd="0" presId="urn:microsoft.com/office/officeart/2005/8/layout/hierarchy4"/>
    <dgm:cxn modelId="{3DCD2E7B-B479-44AC-B4E3-966C286C6FD9}" type="presParOf" srcId="{5128C2FF-B59B-473A-A088-2FBC992AF2D4}" destId="{5400D525-13AF-4BB6-BEEA-498CB7CC26F7}" srcOrd="10" destOrd="0" presId="urn:microsoft.com/office/officeart/2005/8/layout/hierarchy4"/>
    <dgm:cxn modelId="{58E38EC0-B242-4394-8178-AA62895CC17F}" type="presParOf" srcId="{5400D525-13AF-4BB6-BEEA-498CB7CC26F7}" destId="{480697D3-7791-4180-B74B-D8FF4365662B}" srcOrd="0" destOrd="0" presId="urn:microsoft.com/office/officeart/2005/8/layout/hierarchy4"/>
    <dgm:cxn modelId="{8CDC2C3B-B0FA-4BEF-9F5B-43A89611C9DB}" type="presParOf" srcId="{5400D525-13AF-4BB6-BEEA-498CB7CC26F7}" destId="{0C719D4C-B04D-4236-B892-B0E3A4DF87E5}" srcOrd="1" destOrd="0" presId="urn:microsoft.com/office/officeart/2005/8/layout/hierarchy4"/>
    <dgm:cxn modelId="{9C06DC8D-D323-42A4-9A12-26357BD2C90D}" type="presParOf" srcId="{5128C2FF-B59B-473A-A088-2FBC992AF2D4}" destId="{91AC67F2-2A6A-4343-B687-A688C383C388}" srcOrd="11" destOrd="0" presId="urn:microsoft.com/office/officeart/2005/8/layout/hierarchy4"/>
    <dgm:cxn modelId="{D81F1D90-793E-484D-A8C2-1E9A07BB4AC1}" type="presParOf" srcId="{5128C2FF-B59B-473A-A088-2FBC992AF2D4}" destId="{7ACB2F27-57E6-456A-A3D4-FEF648FA809E}" srcOrd="12" destOrd="0" presId="urn:microsoft.com/office/officeart/2005/8/layout/hierarchy4"/>
    <dgm:cxn modelId="{4C34DCFE-D364-4489-8D3A-9FDD53AC5769}" type="presParOf" srcId="{7ACB2F27-57E6-456A-A3D4-FEF648FA809E}" destId="{6CBD38F1-ABD7-40B8-9A89-D590CD31988C}" srcOrd="0" destOrd="0" presId="urn:microsoft.com/office/officeart/2005/8/layout/hierarchy4"/>
    <dgm:cxn modelId="{0BB67FBD-8127-4393-8F6E-E05C63B2D081}" type="presParOf" srcId="{7ACB2F27-57E6-456A-A3D4-FEF648FA809E}" destId="{6BC06D1F-9CEA-41E4-90B8-A5A6338B66CF}"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9308C8-407D-4837-B3B0-07536772EF6C}" type="doc">
      <dgm:prSet loTypeId="urn:microsoft.com/office/officeart/2005/8/layout/hProcess9" loCatId="process" qsTypeId="urn:microsoft.com/office/officeart/2005/8/quickstyle/simple1" qsCatId="simple" csTypeId="urn:microsoft.com/office/officeart/2005/8/colors/colorful4" csCatId="colorful" phldr="1"/>
      <dgm:spPr/>
    </dgm:pt>
    <dgm:pt modelId="{518AC324-34E0-4B92-BB32-F6F45832FFE0}">
      <dgm:prSet phldrT="[Texto]"/>
      <dgm:spPr/>
      <dgm:t>
        <a:bodyPr/>
        <a:lstStyle/>
        <a:p>
          <a:r>
            <a:rPr lang="pt-PT" dirty="0" smtClean="0"/>
            <a:t>Didáctica Instrumental</a:t>
          </a:r>
          <a:endParaRPr lang="pt-PT" dirty="0"/>
        </a:p>
      </dgm:t>
    </dgm:pt>
    <dgm:pt modelId="{B3B772D1-B6ED-494C-B6E8-DC42173F6180}" type="parTrans" cxnId="{E6AFB9A9-E2F7-4639-BD8E-FDE633607E71}">
      <dgm:prSet/>
      <dgm:spPr/>
      <dgm:t>
        <a:bodyPr/>
        <a:lstStyle/>
        <a:p>
          <a:endParaRPr lang="pt-PT"/>
        </a:p>
      </dgm:t>
    </dgm:pt>
    <dgm:pt modelId="{ACB424F0-4C21-4ABF-8D97-B7FAA97FAAFE}" type="sibTrans" cxnId="{E6AFB9A9-E2F7-4639-BD8E-FDE633607E71}">
      <dgm:prSet/>
      <dgm:spPr/>
      <dgm:t>
        <a:bodyPr/>
        <a:lstStyle/>
        <a:p>
          <a:endParaRPr lang="pt-PT"/>
        </a:p>
      </dgm:t>
    </dgm:pt>
    <dgm:pt modelId="{EBF54A0A-2B01-46AB-8E76-C9526CF99AE4}">
      <dgm:prSet phldrT="[Texto]"/>
      <dgm:spPr/>
      <dgm:t>
        <a:bodyPr/>
        <a:lstStyle/>
        <a:p>
          <a:r>
            <a:rPr lang="pt-PT" dirty="0" smtClean="0"/>
            <a:t>Didáctica Específica </a:t>
          </a:r>
          <a:endParaRPr lang="pt-PT" dirty="0"/>
        </a:p>
      </dgm:t>
    </dgm:pt>
    <dgm:pt modelId="{7C55394F-D076-4B56-BA95-F05C644ABF16}" type="parTrans" cxnId="{B7B81C99-AB15-4320-B9EE-47CF0057A265}">
      <dgm:prSet/>
      <dgm:spPr/>
      <dgm:t>
        <a:bodyPr/>
        <a:lstStyle/>
        <a:p>
          <a:endParaRPr lang="pt-PT"/>
        </a:p>
      </dgm:t>
    </dgm:pt>
    <dgm:pt modelId="{04AAF63C-6331-4581-A984-F89F9DDAB504}" type="sibTrans" cxnId="{B7B81C99-AB15-4320-B9EE-47CF0057A265}">
      <dgm:prSet/>
      <dgm:spPr/>
      <dgm:t>
        <a:bodyPr/>
        <a:lstStyle/>
        <a:p>
          <a:endParaRPr lang="pt-PT"/>
        </a:p>
      </dgm:t>
    </dgm:pt>
    <dgm:pt modelId="{0D842D22-FBE0-435F-B29B-CE2787C4F467}">
      <dgm:prSet phldrT="[Texto]"/>
      <dgm:spPr/>
      <dgm:t>
        <a:bodyPr/>
        <a:lstStyle/>
        <a:p>
          <a:r>
            <a:rPr lang="pt-PT" dirty="0" smtClean="0"/>
            <a:t>Didáctica das Línguas / do Plurilinguismo</a:t>
          </a:r>
          <a:endParaRPr lang="pt-PT" dirty="0"/>
        </a:p>
      </dgm:t>
    </dgm:pt>
    <dgm:pt modelId="{9F80249C-4D6E-4F9A-A87B-A19D706D27C8}" type="parTrans" cxnId="{5C921476-8D2A-4CE0-8A6C-32AFEDF50C72}">
      <dgm:prSet/>
      <dgm:spPr/>
      <dgm:t>
        <a:bodyPr/>
        <a:lstStyle/>
        <a:p>
          <a:endParaRPr lang="pt-PT"/>
        </a:p>
      </dgm:t>
    </dgm:pt>
    <dgm:pt modelId="{B77244BF-A069-41A6-8864-DF916528CAA2}" type="sibTrans" cxnId="{5C921476-8D2A-4CE0-8A6C-32AFEDF50C72}">
      <dgm:prSet/>
      <dgm:spPr/>
      <dgm:t>
        <a:bodyPr/>
        <a:lstStyle/>
        <a:p>
          <a:endParaRPr lang="pt-PT"/>
        </a:p>
      </dgm:t>
    </dgm:pt>
    <dgm:pt modelId="{82AB74A1-0058-4351-AB74-3DBE4E8D0BC3}" type="pres">
      <dgm:prSet presAssocID="{AF9308C8-407D-4837-B3B0-07536772EF6C}" presName="CompostProcess" presStyleCnt="0">
        <dgm:presLayoutVars>
          <dgm:dir/>
          <dgm:resizeHandles val="exact"/>
        </dgm:presLayoutVars>
      </dgm:prSet>
      <dgm:spPr/>
    </dgm:pt>
    <dgm:pt modelId="{45CAEB7E-D8B5-49BC-A0ED-B1778B23C6D7}" type="pres">
      <dgm:prSet presAssocID="{AF9308C8-407D-4837-B3B0-07536772EF6C}" presName="arrow" presStyleLbl="bgShp" presStyleIdx="0" presStyleCnt="1" custLinFactNeighborX="1471" custLinFactNeighborY="16250"/>
      <dgm:spPr/>
    </dgm:pt>
    <dgm:pt modelId="{40CA3074-A77C-4D69-B759-58752654A2B6}" type="pres">
      <dgm:prSet presAssocID="{AF9308C8-407D-4837-B3B0-07536772EF6C}" presName="linearProcess" presStyleCnt="0"/>
      <dgm:spPr/>
    </dgm:pt>
    <dgm:pt modelId="{E806A2DE-D597-495F-A41F-DC5C35D83E96}" type="pres">
      <dgm:prSet presAssocID="{518AC324-34E0-4B92-BB32-F6F45832FFE0}" presName="textNode" presStyleLbl="node1" presStyleIdx="0" presStyleCnt="3">
        <dgm:presLayoutVars>
          <dgm:bulletEnabled val="1"/>
        </dgm:presLayoutVars>
      </dgm:prSet>
      <dgm:spPr/>
      <dgm:t>
        <a:bodyPr/>
        <a:lstStyle/>
        <a:p>
          <a:endParaRPr lang="pt-PT"/>
        </a:p>
      </dgm:t>
    </dgm:pt>
    <dgm:pt modelId="{0CD3A5B8-3911-404C-B972-ADADF313AE97}" type="pres">
      <dgm:prSet presAssocID="{ACB424F0-4C21-4ABF-8D97-B7FAA97FAAFE}" presName="sibTrans" presStyleCnt="0"/>
      <dgm:spPr/>
    </dgm:pt>
    <dgm:pt modelId="{4A38281F-9C16-47C4-88FE-52499FD557B5}" type="pres">
      <dgm:prSet presAssocID="{EBF54A0A-2B01-46AB-8E76-C9526CF99AE4}" presName="textNode" presStyleLbl="node1" presStyleIdx="1" presStyleCnt="3">
        <dgm:presLayoutVars>
          <dgm:bulletEnabled val="1"/>
        </dgm:presLayoutVars>
      </dgm:prSet>
      <dgm:spPr/>
      <dgm:t>
        <a:bodyPr/>
        <a:lstStyle/>
        <a:p>
          <a:endParaRPr lang="pt-PT"/>
        </a:p>
      </dgm:t>
    </dgm:pt>
    <dgm:pt modelId="{C9A5407E-CD6B-465A-8D18-E20C3E1484D5}" type="pres">
      <dgm:prSet presAssocID="{04AAF63C-6331-4581-A984-F89F9DDAB504}" presName="sibTrans" presStyleCnt="0"/>
      <dgm:spPr/>
    </dgm:pt>
    <dgm:pt modelId="{724372D6-9105-4AB6-A075-7F9FCA480939}" type="pres">
      <dgm:prSet presAssocID="{0D842D22-FBE0-435F-B29B-CE2787C4F467}" presName="textNode" presStyleLbl="node1" presStyleIdx="2" presStyleCnt="3">
        <dgm:presLayoutVars>
          <dgm:bulletEnabled val="1"/>
        </dgm:presLayoutVars>
      </dgm:prSet>
      <dgm:spPr/>
      <dgm:t>
        <a:bodyPr/>
        <a:lstStyle/>
        <a:p>
          <a:endParaRPr lang="pt-PT"/>
        </a:p>
      </dgm:t>
    </dgm:pt>
  </dgm:ptLst>
  <dgm:cxnLst>
    <dgm:cxn modelId="{B5F33ACF-F4F9-4CD1-8936-7F9C1C457489}" type="presOf" srcId="{AF9308C8-407D-4837-B3B0-07536772EF6C}" destId="{82AB74A1-0058-4351-AB74-3DBE4E8D0BC3}" srcOrd="0" destOrd="0" presId="urn:microsoft.com/office/officeart/2005/8/layout/hProcess9"/>
    <dgm:cxn modelId="{B7B81C99-AB15-4320-B9EE-47CF0057A265}" srcId="{AF9308C8-407D-4837-B3B0-07536772EF6C}" destId="{EBF54A0A-2B01-46AB-8E76-C9526CF99AE4}" srcOrd="1" destOrd="0" parTransId="{7C55394F-D076-4B56-BA95-F05C644ABF16}" sibTransId="{04AAF63C-6331-4581-A984-F89F9DDAB504}"/>
    <dgm:cxn modelId="{5FF2431D-D335-490F-93B6-DB499FA2BC36}" type="presOf" srcId="{518AC324-34E0-4B92-BB32-F6F45832FFE0}" destId="{E806A2DE-D597-495F-A41F-DC5C35D83E96}" srcOrd="0" destOrd="0" presId="urn:microsoft.com/office/officeart/2005/8/layout/hProcess9"/>
    <dgm:cxn modelId="{C5BD61EF-1571-474B-9FAE-BB55CCDAB6F0}" type="presOf" srcId="{EBF54A0A-2B01-46AB-8E76-C9526CF99AE4}" destId="{4A38281F-9C16-47C4-88FE-52499FD557B5}" srcOrd="0" destOrd="0" presId="urn:microsoft.com/office/officeart/2005/8/layout/hProcess9"/>
    <dgm:cxn modelId="{5C921476-8D2A-4CE0-8A6C-32AFEDF50C72}" srcId="{AF9308C8-407D-4837-B3B0-07536772EF6C}" destId="{0D842D22-FBE0-435F-B29B-CE2787C4F467}" srcOrd="2" destOrd="0" parTransId="{9F80249C-4D6E-4F9A-A87B-A19D706D27C8}" sibTransId="{B77244BF-A069-41A6-8864-DF916528CAA2}"/>
    <dgm:cxn modelId="{E6AFB9A9-E2F7-4639-BD8E-FDE633607E71}" srcId="{AF9308C8-407D-4837-B3B0-07536772EF6C}" destId="{518AC324-34E0-4B92-BB32-F6F45832FFE0}" srcOrd="0" destOrd="0" parTransId="{B3B772D1-B6ED-494C-B6E8-DC42173F6180}" sibTransId="{ACB424F0-4C21-4ABF-8D97-B7FAA97FAAFE}"/>
    <dgm:cxn modelId="{AF100581-2476-488E-B9E8-D1A3C3691A96}" type="presOf" srcId="{0D842D22-FBE0-435F-B29B-CE2787C4F467}" destId="{724372D6-9105-4AB6-A075-7F9FCA480939}" srcOrd="0" destOrd="0" presId="urn:microsoft.com/office/officeart/2005/8/layout/hProcess9"/>
    <dgm:cxn modelId="{2E282042-C3E0-4DA0-8DC9-2E102E2E97EB}" type="presParOf" srcId="{82AB74A1-0058-4351-AB74-3DBE4E8D0BC3}" destId="{45CAEB7E-D8B5-49BC-A0ED-B1778B23C6D7}" srcOrd="0" destOrd="0" presId="urn:microsoft.com/office/officeart/2005/8/layout/hProcess9"/>
    <dgm:cxn modelId="{01CBCA05-9AEF-4FCA-936B-698F33F7B6F7}" type="presParOf" srcId="{82AB74A1-0058-4351-AB74-3DBE4E8D0BC3}" destId="{40CA3074-A77C-4D69-B759-58752654A2B6}" srcOrd="1" destOrd="0" presId="urn:microsoft.com/office/officeart/2005/8/layout/hProcess9"/>
    <dgm:cxn modelId="{CD20B7AC-DA07-4678-B336-59DEFFA1D449}" type="presParOf" srcId="{40CA3074-A77C-4D69-B759-58752654A2B6}" destId="{E806A2DE-D597-495F-A41F-DC5C35D83E96}" srcOrd="0" destOrd="0" presId="urn:microsoft.com/office/officeart/2005/8/layout/hProcess9"/>
    <dgm:cxn modelId="{CFF163B4-CEBA-42A1-A82B-F02AB0524AAC}" type="presParOf" srcId="{40CA3074-A77C-4D69-B759-58752654A2B6}" destId="{0CD3A5B8-3911-404C-B972-ADADF313AE97}" srcOrd="1" destOrd="0" presId="urn:microsoft.com/office/officeart/2005/8/layout/hProcess9"/>
    <dgm:cxn modelId="{C149BBCE-DF5E-423D-9608-D7C9B86AB158}" type="presParOf" srcId="{40CA3074-A77C-4D69-B759-58752654A2B6}" destId="{4A38281F-9C16-47C4-88FE-52499FD557B5}" srcOrd="2" destOrd="0" presId="urn:microsoft.com/office/officeart/2005/8/layout/hProcess9"/>
    <dgm:cxn modelId="{3F334F99-6EB2-4892-8789-C38330313BFE}" type="presParOf" srcId="{40CA3074-A77C-4D69-B759-58752654A2B6}" destId="{C9A5407E-CD6B-465A-8D18-E20C3E1484D5}" srcOrd="3" destOrd="0" presId="urn:microsoft.com/office/officeart/2005/8/layout/hProcess9"/>
    <dgm:cxn modelId="{B4EE96F6-F7C5-4161-9CA8-A3F884F6E5C3}" type="presParOf" srcId="{40CA3074-A77C-4D69-B759-58752654A2B6}" destId="{724372D6-9105-4AB6-A075-7F9FCA480939}"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5E69D3-0F35-4C35-BF5A-E9F774E82A82}" type="doc">
      <dgm:prSet loTypeId="urn:microsoft.com/office/officeart/2005/8/layout/radial1" loCatId="cycle" qsTypeId="urn:microsoft.com/office/officeart/2005/8/quickstyle/3d1" qsCatId="3D" csTypeId="urn:microsoft.com/office/officeart/2005/8/colors/colorful4" csCatId="colorful" phldr="1"/>
      <dgm:spPr/>
      <dgm:t>
        <a:bodyPr/>
        <a:lstStyle/>
        <a:p>
          <a:endParaRPr lang="pt-PT"/>
        </a:p>
      </dgm:t>
    </dgm:pt>
    <dgm:pt modelId="{3409B2CE-9C38-4BE8-B6C3-0335A9716E90}">
      <dgm:prSet phldrT="[Texto]"/>
      <dgm:spPr/>
      <dgm:t>
        <a:bodyPr/>
        <a:lstStyle/>
        <a:p>
          <a:r>
            <a:rPr lang="pt-PT" b="1" dirty="0" smtClean="0"/>
            <a:t>Papéis</a:t>
          </a:r>
          <a:endParaRPr lang="pt-PT" b="1" dirty="0"/>
        </a:p>
      </dgm:t>
    </dgm:pt>
    <dgm:pt modelId="{2A72EED1-6351-4564-AE61-79699BA4821C}" type="parTrans" cxnId="{D4409F91-DF16-41F7-9BC8-2D07FD6F4FD2}">
      <dgm:prSet/>
      <dgm:spPr/>
      <dgm:t>
        <a:bodyPr/>
        <a:lstStyle/>
        <a:p>
          <a:endParaRPr lang="pt-PT"/>
        </a:p>
      </dgm:t>
    </dgm:pt>
    <dgm:pt modelId="{EE268F91-AC53-4BEB-9D58-E1B95A7FCBC7}" type="sibTrans" cxnId="{D4409F91-DF16-41F7-9BC8-2D07FD6F4FD2}">
      <dgm:prSet/>
      <dgm:spPr/>
      <dgm:t>
        <a:bodyPr/>
        <a:lstStyle/>
        <a:p>
          <a:endParaRPr lang="pt-PT"/>
        </a:p>
      </dgm:t>
    </dgm:pt>
    <dgm:pt modelId="{252609D7-9906-45B4-A130-DC2230D111E1}">
      <dgm:prSet phldrT="[Texto]" custT="1"/>
      <dgm:spPr/>
      <dgm:t>
        <a:bodyPr/>
        <a:lstStyle/>
        <a:p>
          <a:r>
            <a:rPr lang="pt-PT" sz="1400" b="1" dirty="0" smtClean="0"/>
            <a:t>Facilitador / Guia</a:t>
          </a:r>
          <a:endParaRPr lang="pt-PT" sz="1400" b="1" dirty="0"/>
        </a:p>
      </dgm:t>
    </dgm:pt>
    <dgm:pt modelId="{74DA348F-F2CE-4214-B82F-754055EC23BF}" type="parTrans" cxnId="{6D37DB26-BF07-49D6-99EE-43A99A3600DC}">
      <dgm:prSet/>
      <dgm:spPr/>
      <dgm:t>
        <a:bodyPr/>
        <a:lstStyle/>
        <a:p>
          <a:endParaRPr lang="pt-PT"/>
        </a:p>
      </dgm:t>
    </dgm:pt>
    <dgm:pt modelId="{97409EC8-EA7E-47D4-AF86-1B979CE0DFDC}" type="sibTrans" cxnId="{6D37DB26-BF07-49D6-99EE-43A99A3600DC}">
      <dgm:prSet/>
      <dgm:spPr/>
      <dgm:t>
        <a:bodyPr/>
        <a:lstStyle/>
        <a:p>
          <a:endParaRPr lang="pt-PT"/>
        </a:p>
      </dgm:t>
    </dgm:pt>
    <dgm:pt modelId="{CCC4F521-94C5-4D35-B7E9-427387B0FDCC}">
      <dgm:prSet phldrT="[Texto]" custT="1"/>
      <dgm:spPr/>
      <dgm:t>
        <a:bodyPr/>
        <a:lstStyle/>
        <a:p>
          <a:r>
            <a:rPr lang="pt-PT" sz="1400" b="1" dirty="0" smtClean="0"/>
            <a:t>Mediador / Actor social</a:t>
          </a:r>
          <a:endParaRPr lang="pt-PT" sz="1400" b="1" dirty="0"/>
        </a:p>
      </dgm:t>
    </dgm:pt>
    <dgm:pt modelId="{7CECA745-C089-4EEB-9018-C3E64E6B72E8}" type="parTrans" cxnId="{C877A488-A165-44DF-9BA9-FDE62F68B050}">
      <dgm:prSet/>
      <dgm:spPr/>
      <dgm:t>
        <a:bodyPr/>
        <a:lstStyle/>
        <a:p>
          <a:endParaRPr lang="pt-PT"/>
        </a:p>
      </dgm:t>
    </dgm:pt>
    <dgm:pt modelId="{1F26D5C1-7381-4CAB-8CDF-94F0BDC1941E}" type="sibTrans" cxnId="{C877A488-A165-44DF-9BA9-FDE62F68B050}">
      <dgm:prSet/>
      <dgm:spPr/>
      <dgm:t>
        <a:bodyPr/>
        <a:lstStyle/>
        <a:p>
          <a:endParaRPr lang="pt-PT"/>
        </a:p>
      </dgm:t>
    </dgm:pt>
    <dgm:pt modelId="{0674D559-5138-4E61-A543-330534B20DF1}">
      <dgm:prSet phldrT="[Texto]" custT="1"/>
      <dgm:spPr/>
      <dgm:t>
        <a:bodyPr/>
        <a:lstStyle/>
        <a:p>
          <a:r>
            <a:rPr lang="pt-PT" sz="1400" b="1" dirty="0" err="1" smtClean="0"/>
            <a:t>Investiga-dor</a:t>
          </a:r>
          <a:endParaRPr lang="pt-PT" sz="1400" b="1" dirty="0"/>
        </a:p>
      </dgm:t>
    </dgm:pt>
    <dgm:pt modelId="{8C72800A-0510-46FF-BB06-C3A28B06EA09}" type="parTrans" cxnId="{70D39699-E2B9-45D8-B1F8-20F0CFDA16E5}">
      <dgm:prSet/>
      <dgm:spPr/>
      <dgm:t>
        <a:bodyPr/>
        <a:lstStyle/>
        <a:p>
          <a:endParaRPr lang="pt-PT"/>
        </a:p>
      </dgm:t>
    </dgm:pt>
    <dgm:pt modelId="{67817C62-DEA4-4708-9DFA-0B59DB40553D}" type="sibTrans" cxnId="{70D39699-E2B9-45D8-B1F8-20F0CFDA16E5}">
      <dgm:prSet/>
      <dgm:spPr/>
      <dgm:t>
        <a:bodyPr/>
        <a:lstStyle/>
        <a:p>
          <a:endParaRPr lang="pt-PT"/>
        </a:p>
      </dgm:t>
    </dgm:pt>
    <dgm:pt modelId="{EEA56378-2AEC-4A56-90EE-EDB4921E374F}">
      <dgm:prSet phldrT="[Texto]" custT="1"/>
      <dgm:spPr/>
      <dgm:t>
        <a:bodyPr/>
        <a:lstStyle/>
        <a:p>
          <a:r>
            <a:rPr lang="pt-PT" sz="1400" b="1" dirty="0" smtClean="0"/>
            <a:t>Gestor</a:t>
          </a:r>
          <a:endParaRPr lang="pt-PT" sz="1400" b="1" dirty="0"/>
        </a:p>
      </dgm:t>
    </dgm:pt>
    <dgm:pt modelId="{AD2EB4D1-7B2A-4D38-A74A-3C1409874744}" type="parTrans" cxnId="{8D4D72B9-9240-45BA-865B-A7FCE992B07B}">
      <dgm:prSet/>
      <dgm:spPr/>
      <dgm:t>
        <a:bodyPr/>
        <a:lstStyle/>
        <a:p>
          <a:endParaRPr lang="pt-PT"/>
        </a:p>
      </dgm:t>
    </dgm:pt>
    <dgm:pt modelId="{C721113B-8A60-43D4-ADE7-11B2B39FC528}" type="sibTrans" cxnId="{8D4D72B9-9240-45BA-865B-A7FCE992B07B}">
      <dgm:prSet/>
      <dgm:spPr/>
      <dgm:t>
        <a:bodyPr/>
        <a:lstStyle/>
        <a:p>
          <a:endParaRPr lang="pt-PT"/>
        </a:p>
      </dgm:t>
    </dgm:pt>
    <dgm:pt modelId="{3ACC3D00-E0A7-4B0D-9433-ACDD57D87F30}">
      <dgm:prSet phldrT="[Texto]" custT="1"/>
      <dgm:spPr/>
      <dgm:t>
        <a:bodyPr/>
        <a:lstStyle/>
        <a:p>
          <a:r>
            <a:rPr lang="pt-PT" sz="1400" b="1" dirty="0" err="1" smtClean="0"/>
            <a:t>Colabora-dor</a:t>
          </a:r>
          <a:endParaRPr lang="pt-PT" sz="1400" b="1" dirty="0"/>
        </a:p>
      </dgm:t>
    </dgm:pt>
    <dgm:pt modelId="{D461C4AB-8107-4658-85A3-FC0E12A0CF81}" type="parTrans" cxnId="{58542551-2CD0-4950-A67A-45FF0DC99FA2}">
      <dgm:prSet/>
      <dgm:spPr/>
      <dgm:t>
        <a:bodyPr/>
        <a:lstStyle/>
        <a:p>
          <a:endParaRPr lang="pt-PT"/>
        </a:p>
      </dgm:t>
    </dgm:pt>
    <dgm:pt modelId="{678F68D0-DC22-462A-AA35-97B50FA6EBAA}" type="sibTrans" cxnId="{58542551-2CD0-4950-A67A-45FF0DC99FA2}">
      <dgm:prSet/>
      <dgm:spPr/>
      <dgm:t>
        <a:bodyPr/>
        <a:lstStyle/>
        <a:p>
          <a:endParaRPr lang="pt-PT"/>
        </a:p>
      </dgm:t>
    </dgm:pt>
    <dgm:pt modelId="{EB021077-C7BC-4D60-A59E-AC7EA083B03D}">
      <dgm:prSet phldrT="[Texto]" custT="1"/>
      <dgm:spPr/>
      <dgm:t>
        <a:bodyPr/>
        <a:lstStyle/>
        <a:p>
          <a:r>
            <a:rPr lang="pt-PT" sz="1400" b="1" dirty="0" smtClean="0"/>
            <a:t>Avaliador</a:t>
          </a:r>
          <a:endParaRPr lang="pt-PT" sz="1400" b="1" dirty="0"/>
        </a:p>
      </dgm:t>
    </dgm:pt>
    <dgm:pt modelId="{89BF7538-C0E3-42FE-B104-AC94CB5F7E8A}" type="parTrans" cxnId="{D23C75D7-38B6-4CD7-A5F0-FFAF1D5F710B}">
      <dgm:prSet/>
      <dgm:spPr/>
      <dgm:t>
        <a:bodyPr/>
        <a:lstStyle/>
        <a:p>
          <a:endParaRPr lang="pt-PT"/>
        </a:p>
      </dgm:t>
    </dgm:pt>
    <dgm:pt modelId="{6F2A6E02-AC73-4E0D-A117-65B398A13BB1}" type="sibTrans" cxnId="{D23C75D7-38B6-4CD7-A5F0-FFAF1D5F710B}">
      <dgm:prSet/>
      <dgm:spPr/>
      <dgm:t>
        <a:bodyPr/>
        <a:lstStyle/>
        <a:p>
          <a:endParaRPr lang="pt-PT"/>
        </a:p>
      </dgm:t>
    </dgm:pt>
    <dgm:pt modelId="{AD4E0A34-82C7-48AD-B97F-1679D1BBC072}" type="pres">
      <dgm:prSet presAssocID="{B05E69D3-0F35-4C35-BF5A-E9F774E82A82}" presName="cycle" presStyleCnt="0">
        <dgm:presLayoutVars>
          <dgm:chMax val="1"/>
          <dgm:dir/>
          <dgm:animLvl val="ctr"/>
          <dgm:resizeHandles val="exact"/>
        </dgm:presLayoutVars>
      </dgm:prSet>
      <dgm:spPr/>
      <dgm:t>
        <a:bodyPr/>
        <a:lstStyle/>
        <a:p>
          <a:endParaRPr lang="pt-PT"/>
        </a:p>
      </dgm:t>
    </dgm:pt>
    <dgm:pt modelId="{D53A7DF6-CDBB-4D47-A44E-E92501859667}" type="pres">
      <dgm:prSet presAssocID="{3409B2CE-9C38-4BE8-B6C3-0335A9716E90}" presName="centerShape" presStyleLbl="node0" presStyleIdx="0" presStyleCnt="1"/>
      <dgm:spPr/>
      <dgm:t>
        <a:bodyPr/>
        <a:lstStyle/>
        <a:p>
          <a:endParaRPr lang="pt-PT"/>
        </a:p>
      </dgm:t>
    </dgm:pt>
    <dgm:pt modelId="{7E73FAAC-145B-4571-A4FB-AB9E0C6C346E}" type="pres">
      <dgm:prSet presAssocID="{74DA348F-F2CE-4214-B82F-754055EC23BF}" presName="Name9" presStyleLbl="parChTrans1D2" presStyleIdx="0" presStyleCnt="6"/>
      <dgm:spPr/>
      <dgm:t>
        <a:bodyPr/>
        <a:lstStyle/>
        <a:p>
          <a:endParaRPr lang="pt-PT"/>
        </a:p>
      </dgm:t>
    </dgm:pt>
    <dgm:pt modelId="{2C025400-5772-45C5-97E4-3F0F8218F2C8}" type="pres">
      <dgm:prSet presAssocID="{74DA348F-F2CE-4214-B82F-754055EC23BF}" presName="connTx" presStyleLbl="parChTrans1D2" presStyleIdx="0" presStyleCnt="6"/>
      <dgm:spPr/>
      <dgm:t>
        <a:bodyPr/>
        <a:lstStyle/>
        <a:p>
          <a:endParaRPr lang="pt-PT"/>
        </a:p>
      </dgm:t>
    </dgm:pt>
    <dgm:pt modelId="{83CEFBD3-8925-47C4-A852-382ECDEC1CAD}" type="pres">
      <dgm:prSet presAssocID="{252609D7-9906-45B4-A130-DC2230D111E1}" presName="node" presStyleLbl="node1" presStyleIdx="0" presStyleCnt="6">
        <dgm:presLayoutVars>
          <dgm:bulletEnabled val="1"/>
        </dgm:presLayoutVars>
      </dgm:prSet>
      <dgm:spPr/>
      <dgm:t>
        <a:bodyPr/>
        <a:lstStyle/>
        <a:p>
          <a:endParaRPr lang="pt-PT"/>
        </a:p>
      </dgm:t>
    </dgm:pt>
    <dgm:pt modelId="{BF4CFDE6-AED6-44DF-A3BA-D5E9D930F62F}" type="pres">
      <dgm:prSet presAssocID="{7CECA745-C089-4EEB-9018-C3E64E6B72E8}" presName="Name9" presStyleLbl="parChTrans1D2" presStyleIdx="1" presStyleCnt="6"/>
      <dgm:spPr/>
      <dgm:t>
        <a:bodyPr/>
        <a:lstStyle/>
        <a:p>
          <a:endParaRPr lang="pt-PT"/>
        </a:p>
      </dgm:t>
    </dgm:pt>
    <dgm:pt modelId="{6D562922-1F7E-4F35-B51D-9BC44557EF06}" type="pres">
      <dgm:prSet presAssocID="{7CECA745-C089-4EEB-9018-C3E64E6B72E8}" presName="connTx" presStyleLbl="parChTrans1D2" presStyleIdx="1" presStyleCnt="6"/>
      <dgm:spPr/>
      <dgm:t>
        <a:bodyPr/>
        <a:lstStyle/>
        <a:p>
          <a:endParaRPr lang="pt-PT"/>
        </a:p>
      </dgm:t>
    </dgm:pt>
    <dgm:pt modelId="{F2532E9A-4575-4A45-8C01-FF33E676B460}" type="pres">
      <dgm:prSet presAssocID="{CCC4F521-94C5-4D35-B7E9-427387B0FDCC}" presName="node" presStyleLbl="node1" presStyleIdx="1" presStyleCnt="6">
        <dgm:presLayoutVars>
          <dgm:bulletEnabled val="1"/>
        </dgm:presLayoutVars>
      </dgm:prSet>
      <dgm:spPr/>
      <dgm:t>
        <a:bodyPr/>
        <a:lstStyle/>
        <a:p>
          <a:endParaRPr lang="pt-PT"/>
        </a:p>
      </dgm:t>
    </dgm:pt>
    <dgm:pt modelId="{28CEEDD2-9A49-43C9-8B4A-ED3C0438E481}" type="pres">
      <dgm:prSet presAssocID="{8C72800A-0510-46FF-BB06-C3A28B06EA09}" presName="Name9" presStyleLbl="parChTrans1D2" presStyleIdx="2" presStyleCnt="6"/>
      <dgm:spPr/>
      <dgm:t>
        <a:bodyPr/>
        <a:lstStyle/>
        <a:p>
          <a:endParaRPr lang="pt-PT"/>
        </a:p>
      </dgm:t>
    </dgm:pt>
    <dgm:pt modelId="{DE30E8BE-8948-4177-822E-F1A6ABDD6E93}" type="pres">
      <dgm:prSet presAssocID="{8C72800A-0510-46FF-BB06-C3A28B06EA09}" presName="connTx" presStyleLbl="parChTrans1D2" presStyleIdx="2" presStyleCnt="6"/>
      <dgm:spPr/>
      <dgm:t>
        <a:bodyPr/>
        <a:lstStyle/>
        <a:p>
          <a:endParaRPr lang="pt-PT"/>
        </a:p>
      </dgm:t>
    </dgm:pt>
    <dgm:pt modelId="{FA967A8C-A1C2-4845-8E19-D76F875E06A0}" type="pres">
      <dgm:prSet presAssocID="{0674D559-5138-4E61-A543-330534B20DF1}" presName="node" presStyleLbl="node1" presStyleIdx="2" presStyleCnt="6">
        <dgm:presLayoutVars>
          <dgm:bulletEnabled val="1"/>
        </dgm:presLayoutVars>
      </dgm:prSet>
      <dgm:spPr/>
      <dgm:t>
        <a:bodyPr/>
        <a:lstStyle/>
        <a:p>
          <a:endParaRPr lang="pt-PT"/>
        </a:p>
      </dgm:t>
    </dgm:pt>
    <dgm:pt modelId="{58BF84CD-2A2B-4AA3-A053-08DEB0C6F596}" type="pres">
      <dgm:prSet presAssocID="{AD2EB4D1-7B2A-4D38-A74A-3C1409874744}" presName="Name9" presStyleLbl="parChTrans1D2" presStyleIdx="3" presStyleCnt="6"/>
      <dgm:spPr/>
      <dgm:t>
        <a:bodyPr/>
        <a:lstStyle/>
        <a:p>
          <a:endParaRPr lang="pt-PT"/>
        </a:p>
      </dgm:t>
    </dgm:pt>
    <dgm:pt modelId="{C401BE28-0FD0-495C-83C6-76CBAE635DA1}" type="pres">
      <dgm:prSet presAssocID="{AD2EB4D1-7B2A-4D38-A74A-3C1409874744}" presName="connTx" presStyleLbl="parChTrans1D2" presStyleIdx="3" presStyleCnt="6"/>
      <dgm:spPr/>
      <dgm:t>
        <a:bodyPr/>
        <a:lstStyle/>
        <a:p>
          <a:endParaRPr lang="pt-PT"/>
        </a:p>
      </dgm:t>
    </dgm:pt>
    <dgm:pt modelId="{C573506B-2417-4F53-A5DD-4FA474A0034F}" type="pres">
      <dgm:prSet presAssocID="{EEA56378-2AEC-4A56-90EE-EDB4921E374F}" presName="node" presStyleLbl="node1" presStyleIdx="3" presStyleCnt="6">
        <dgm:presLayoutVars>
          <dgm:bulletEnabled val="1"/>
        </dgm:presLayoutVars>
      </dgm:prSet>
      <dgm:spPr/>
      <dgm:t>
        <a:bodyPr/>
        <a:lstStyle/>
        <a:p>
          <a:endParaRPr lang="pt-PT"/>
        </a:p>
      </dgm:t>
    </dgm:pt>
    <dgm:pt modelId="{FBEC9425-895F-4F7C-97D4-AB9AB82FC8DF}" type="pres">
      <dgm:prSet presAssocID="{D461C4AB-8107-4658-85A3-FC0E12A0CF81}" presName="Name9" presStyleLbl="parChTrans1D2" presStyleIdx="4" presStyleCnt="6"/>
      <dgm:spPr/>
      <dgm:t>
        <a:bodyPr/>
        <a:lstStyle/>
        <a:p>
          <a:endParaRPr lang="pt-PT"/>
        </a:p>
      </dgm:t>
    </dgm:pt>
    <dgm:pt modelId="{7D0BBC81-1FFA-4698-B68A-591B32830AD2}" type="pres">
      <dgm:prSet presAssocID="{D461C4AB-8107-4658-85A3-FC0E12A0CF81}" presName="connTx" presStyleLbl="parChTrans1D2" presStyleIdx="4" presStyleCnt="6"/>
      <dgm:spPr/>
      <dgm:t>
        <a:bodyPr/>
        <a:lstStyle/>
        <a:p>
          <a:endParaRPr lang="pt-PT"/>
        </a:p>
      </dgm:t>
    </dgm:pt>
    <dgm:pt modelId="{ACFE6DBA-904B-49F3-B7C8-B6BE934FA842}" type="pres">
      <dgm:prSet presAssocID="{3ACC3D00-E0A7-4B0D-9433-ACDD57D87F30}" presName="node" presStyleLbl="node1" presStyleIdx="4" presStyleCnt="6">
        <dgm:presLayoutVars>
          <dgm:bulletEnabled val="1"/>
        </dgm:presLayoutVars>
      </dgm:prSet>
      <dgm:spPr/>
      <dgm:t>
        <a:bodyPr/>
        <a:lstStyle/>
        <a:p>
          <a:endParaRPr lang="pt-PT"/>
        </a:p>
      </dgm:t>
    </dgm:pt>
    <dgm:pt modelId="{8C7246DB-BF57-41C1-8532-6427AF172F91}" type="pres">
      <dgm:prSet presAssocID="{89BF7538-C0E3-42FE-B104-AC94CB5F7E8A}" presName="Name9" presStyleLbl="parChTrans1D2" presStyleIdx="5" presStyleCnt="6"/>
      <dgm:spPr/>
      <dgm:t>
        <a:bodyPr/>
        <a:lstStyle/>
        <a:p>
          <a:endParaRPr lang="pt-PT"/>
        </a:p>
      </dgm:t>
    </dgm:pt>
    <dgm:pt modelId="{E2DA6138-D953-4CF4-BB88-250F72F99E2C}" type="pres">
      <dgm:prSet presAssocID="{89BF7538-C0E3-42FE-B104-AC94CB5F7E8A}" presName="connTx" presStyleLbl="parChTrans1D2" presStyleIdx="5" presStyleCnt="6"/>
      <dgm:spPr/>
      <dgm:t>
        <a:bodyPr/>
        <a:lstStyle/>
        <a:p>
          <a:endParaRPr lang="pt-PT"/>
        </a:p>
      </dgm:t>
    </dgm:pt>
    <dgm:pt modelId="{0F6B2CA7-0598-49A0-8BF4-5A8D46EDDB5E}" type="pres">
      <dgm:prSet presAssocID="{EB021077-C7BC-4D60-A59E-AC7EA083B03D}" presName="node" presStyleLbl="node1" presStyleIdx="5" presStyleCnt="6">
        <dgm:presLayoutVars>
          <dgm:bulletEnabled val="1"/>
        </dgm:presLayoutVars>
      </dgm:prSet>
      <dgm:spPr/>
      <dgm:t>
        <a:bodyPr/>
        <a:lstStyle/>
        <a:p>
          <a:endParaRPr lang="pt-PT"/>
        </a:p>
      </dgm:t>
    </dgm:pt>
  </dgm:ptLst>
  <dgm:cxnLst>
    <dgm:cxn modelId="{D4409F91-DF16-41F7-9BC8-2D07FD6F4FD2}" srcId="{B05E69D3-0F35-4C35-BF5A-E9F774E82A82}" destId="{3409B2CE-9C38-4BE8-B6C3-0335A9716E90}" srcOrd="0" destOrd="0" parTransId="{2A72EED1-6351-4564-AE61-79699BA4821C}" sibTransId="{EE268F91-AC53-4BEB-9D58-E1B95A7FCBC7}"/>
    <dgm:cxn modelId="{96DF03BB-E653-4011-B8EF-FBE6D5E6EC0C}" type="presOf" srcId="{7CECA745-C089-4EEB-9018-C3E64E6B72E8}" destId="{BF4CFDE6-AED6-44DF-A3BA-D5E9D930F62F}" srcOrd="0" destOrd="0" presId="urn:microsoft.com/office/officeart/2005/8/layout/radial1"/>
    <dgm:cxn modelId="{281313F3-AAED-4971-8414-9C4AABDC1D26}" type="presOf" srcId="{89BF7538-C0E3-42FE-B104-AC94CB5F7E8A}" destId="{E2DA6138-D953-4CF4-BB88-250F72F99E2C}" srcOrd="1" destOrd="0" presId="urn:microsoft.com/office/officeart/2005/8/layout/radial1"/>
    <dgm:cxn modelId="{531D3FE7-FB67-4295-94F0-F0961236F059}" type="presOf" srcId="{CCC4F521-94C5-4D35-B7E9-427387B0FDCC}" destId="{F2532E9A-4575-4A45-8C01-FF33E676B460}" srcOrd="0" destOrd="0" presId="urn:microsoft.com/office/officeart/2005/8/layout/radial1"/>
    <dgm:cxn modelId="{10016DAC-2013-40A7-B06E-FC2735E9B631}" type="presOf" srcId="{AD2EB4D1-7B2A-4D38-A74A-3C1409874744}" destId="{58BF84CD-2A2B-4AA3-A053-08DEB0C6F596}" srcOrd="0" destOrd="0" presId="urn:microsoft.com/office/officeart/2005/8/layout/radial1"/>
    <dgm:cxn modelId="{69D9EF62-A63F-4F83-AA16-6F7D8BC1D352}" type="presOf" srcId="{EEA56378-2AEC-4A56-90EE-EDB4921E374F}" destId="{C573506B-2417-4F53-A5DD-4FA474A0034F}" srcOrd="0" destOrd="0" presId="urn:microsoft.com/office/officeart/2005/8/layout/radial1"/>
    <dgm:cxn modelId="{A1C0AD8F-4A94-4611-9EC9-0AC785773B64}" type="presOf" srcId="{3409B2CE-9C38-4BE8-B6C3-0335A9716E90}" destId="{D53A7DF6-CDBB-4D47-A44E-E92501859667}" srcOrd="0" destOrd="0" presId="urn:microsoft.com/office/officeart/2005/8/layout/radial1"/>
    <dgm:cxn modelId="{C877A488-A165-44DF-9BA9-FDE62F68B050}" srcId="{3409B2CE-9C38-4BE8-B6C3-0335A9716E90}" destId="{CCC4F521-94C5-4D35-B7E9-427387B0FDCC}" srcOrd="1" destOrd="0" parTransId="{7CECA745-C089-4EEB-9018-C3E64E6B72E8}" sibTransId="{1F26D5C1-7381-4CAB-8CDF-94F0BDC1941E}"/>
    <dgm:cxn modelId="{1B3DFC8C-40A6-4FCA-AD6C-75FC59516FA9}" type="presOf" srcId="{252609D7-9906-45B4-A130-DC2230D111E1}" destId="{83CEFBD3-8925-47C4-A852-382ECDEC1CAD}" srcOrd="0" destOrd="0" presId="urn:microsoft.com/office/officeart/2005/8/layout/radial1"/>
    <dgm:cxn modelId="{138B9335-B322-42CC-B908-797046387A3A}" type="presOf" srcId="{0674D559-5138-4E61-A543-330534B20DF1}" destId="{FA967A8C-A1C2-4845-8E19-D76F875E06A0}" srcOrd="0" destOrd="0" presId="urn:microsoft.com/office/officeart/2005/8/layout/radial1"/>
    <dgm:cxn modelId="{70D39699-E2B9-45D8-B1F8-20F0CFDA16E5}" srcId="{3409B2CE-9C38-4BE8-B6C3-0335A9716E90}" destId="{0674D559-5138-4E61-A543-330534B20DF1}" srcOrd="2" destOrd="0" parTransId="{8C72800A-0510-46FF-BB06-C3A28B06EA09}" sibTransId="{67817C62-DEA4-4708-9DFA-0B59DB40553D}"/>
    <dgm:cxn modelId="{6D37DB26-BF07-49D6-99EE-43A99A3600DC}" srcId="{3409B2CE-9C38-4BE8-B6C3-0335A9716E90}" destId="{252609D7-9906-45B4-A130-DC2230D111E1}" srcOrd="0" destOrd="0" parTransId="{74DA348F-F2CE-4214-B82F-754055EC23BF}" sibTransId="{97409EC8-EA7E-47D4-AF86-1B979CE0DFDC}"/>
    <dgm:cxn modelId="{EE7D2286-EBDD-4427-977C-DB8F76052313}" type="presOf" srcId="{AD2EB4D1-7B2A-4D38-A74A-3C1409874744}" destId="{C401BE28-0FD0-495C-83C6-76CBAE635DA1}" srcOrd="1" destOrd="0" presId="urn:microsoft.com/office/officeart/2005/8/layout/radial1"/>
    <dgm:cxn modelId="{8D4D72B9-9240-45BA-865B-A7FCE992B07B}" srcId="{3409B2CE-9C38-4BE8-B6C3-0335A9716E90}" destId="{EEA56378-2AEC-4A56-90EE-EDB4921E374F}" srcOrd="3" destOrd="0" parTransId="{AD2EB4D1-7B2A-4D38-A74A-3C1409874744}" sibTransId="{C721113B-8A60-43D4-ADE7-11B2B39FC528}"/>
    <dgm:cxn modelId="{2895A526-E930-475A-BF6A-1C6C0E205A3E}" type="presOf" srcId="{7CECA745-C089-4EEB-9018-C3E64E6B72E8}" destId="{6D562922-1F7E-4F35-B51D-9BC44557EF06}" srcOrd="1" destOrd="0" presId="urn:microsoft.com/office/officeart/2005/8/layout/radial1"/>
    <dgm:cxn modelId="{71144DA5-686C-4232-9D28-345C4F872611}" type="presOf" srcId="{D461C4AB-8107-4658-85A3-FC0E12A0CF81}" destId="{7D0BBC81-1FFA-4698-B68A-591B32830AD2}" srcOrd="1" destOrd="0" presId="urn:microsoft.com/office/officeart/2005/8/layout/radial1"/>
    <dgm:cxn modelId="{17FB17CC-AEC7-4E85-B0B7-540CC3402104}" type="presOf" srcId="{74DA348F-F2CE-4214-B82F-754055EC23BF}" destId="{2C025400-5772-45C5-97E4-3F0F8218F2C8}" srcOrd="1" destOrd="0" presId="urn:microsoft.com/office/officeart/2005/8/layout/radial1"/>
    <dgm:cxn modelId="{58542551-2CD0-4950-A67A-45FF0DC99FA2}" srcId="{3409B2CE-9C38-4BE8-B6C3-0335A9716E90}" destId="{3ACC3D00-E0A7-4B0D-9433-ACDD57D87F30}" srcOrd="4" destOrd="0" parTransId="{D461C4AB-8107-4658-85A3-FC0E12A0CF81}" sibTransId="{678F68D0-DC22-462A-AA35-97B50FA6EBAA}"/>
    <dgm:cxn modelId="{BDB2F3C6-12A8-48AA-9E60-314204A9EAE3}" type="presOf" srcId="{8C72800A-0510-46FF-BB06-C3A28B06EA09}" destId="{28CEEDD2-9A49-43C9-8B4A-ED3C0438E481}" srcOrd="0" destOrd="0" presId="urn:microsoft.com/office/officeart/2005/8/layout/radial1"/>
    <dgm:cxn modelId="{B455C82E-F650-4E3D-BE5B-11E834600A95}" type="presOf" srcId="{3ACC3D00-E0A7-4B0D-9433-ACDD57D87F30}" destId="{ACFE6DBA-904B-49F3-B7C8-B6BE934FA842}" srcOrd="0" destOrd="0" presId="urn:microsoft.com/office/officeart/2005/8/layout/radial1"/>
    <dgm:cxn modelId="{41A5884F-9748-4B9C-8371-F83F476034D3}" type="presOf" srcId="{B05E69D3-0F35-4C35-BF5A-E9F774E82A82}" destId="{AD4E0A34-82C7-48AD-B97F-1679D1BBC072}" srcOrd="0" destOrd="0" presId="urn:microsoft.com/office/officeart/2005/8/layout/radial1"/>
    <dgm:cxn modelId="{D23C75D7-38B6-4CD7-A5F0-FFAF1D5F710B}" srcId="{3409B2CE-9C38-4BE8-B6C3-0335A9716E90}" destId="{EB021077-C7BC-4D60-A59E-AC7EA083B03D}" srcOrd="5" destOrd="0" parTransId="{89BF7538-C0E3-42FE-B104-AC94CB5F7E8A}" sibTransId="{6F2A6E02-AC73-4E0D-A117-65B398A13BB1}"/>
    <dgm:cxn modelId="{C7309440-260F-44F4-A17E-D5EE056D21D3}" type="presOf" srcId="{EB021077-C7BC-4D60-A59E-AC7EA083B03D}" destId="{0F6B2CA7-0598-49A0-8BF4-5A8D46EDDB5E}" srcOrd="0" destOrd="0" presId="urn:microsoft.com/office/officeart/2005/8/layout/radial1"/>
    <dgm:cxn modelId="{1BC15557-78E3-4B10-A907-D766BC84AC2C}" type="presOf" srcId="{74DA348F-F2CE-4214-B82F-754055EC23BF}" destId="{7E73FAAC-145B-4571-A4FB-AB9E0C6C346E}" srcOrd="0" destOrd="0" presId="urn:microsoft.com/office/officeart/2005/8/layout/radial1"/>
    <dgm:cxn modelId="{948D85ED-68FC-4A64-ACBA-B7D4D461640F}" type="presOf" srcId="{D461C4AB-8107-4658-85A3-FC0E12A0CF81}" destId="{FBEC9425-895F-4F7C-97D4-AB9AB82FC8DF}" srcOrd="0" destOrd="0" presId="urn:microsoft.com/office/officeart/2005/8/layout/radial1"/>
    <dgm:cxn modelId="{CA785651-039B-42A6-9585-2E552571544B}" type="presOf" srcId="{89BF7538-C0E3-42FE-B104-AC94CB5F7E8A}" destId="{8C7246DB-BF57-41C1-8532-6427AF172F91}" srcOrd="0" destOrd="0" presId="urn:microsoft.com/office/officeart/2005/8/layout/radial1"/>
    <dgm:cxn modelId="{D27090F9-ED9B-4CD6-9684-5EAFDFDBED77}" type="presOf" srcId="{8C72800A-0510-46FF-BB06-C3A28B06EA09}" destId="{DE30E8BE-8948-4177-822E-F1A6ABDD6E93}" srcOrd="1" destOrd="0" presId="urn:microsoft.com/office/officeart/2005/8/layout/radial1"/>
    <dgm:cxn modelId="{88FAE1A6-D44B-4743-BBCA-A9C1E5CCA577}" type="presParOf" srcId="{AD4E0A34-82C7-48AD-B97F-1679D1BBC072}" destId="{D53A7DF6-CDBB-4D47-A44E-E92501859667}" srcOrd="0" destOrd="0" presId="urn:microsoft.com/office/officeart/2005/8/layout/radial1"/>
    <dgm:cxn modelId="{15754D78-9A9A-4F54-884E-9928FDDB8996}" type="presParOf" srcId="{AD4E0A34-82C7-48AD-B97F-1679D1BBC072}" destId="{7E73FAAC-145B-4571-A4FB-AB9E0C6C346E}" srcOrd="1" destOrd="0" presId="urn:microsoft.com/office/officeart/2005/8/layout/radial1"/>
    <dgm:cxn modelId="{F2D69BFB-B263-4F39-8CB4-51B1B1E31256}" type="presParOf" srcId="{7E73FAAC-145B-4571-A4FB-AB9E0C6C346E}" destId="{2C025400-5772-45C5-97E4-3F0F8218F2C8}" srcOrd="0" destOrd="0" presId="urn:microsoft.com/office/officeart/2005/8/layout/radial1"/>
    <dgm:cxn modelId="{06115F41-8A12-47A0-B4DA-271E02314B2B}" type="presParOf" srcId="{AD4E0A34-82C7-48AD-B97F-1679D1BBC072}" destId="{83CEFBD3-8925-47C4-A852-382ECDEC1CAD}" srcOrd="2" destOrd="0" presId="urn:microsoft.com/office/officeart/2005/8/layout/radial1"/>
    <dgm:cxn modelId="{CB7B8B19-A563-4B26-9538-BAC51C1A819E}" type="presParOf" srcId="{AD4E0A34-82C7-48AD-B97F-1679D1BBC072}" destId="{BF4CFDE6-AED6-44DF-A3BA-D5E9D930F62F}" srcOrd="3" destOrd="0" presId="urn:microsoft.com/office/officeart/2005/8/layout/radial1"/>
    <dgm:cxn modelId="{B02D75E4-E60E-4530-A398-E020476F88DF}" type="presParOf" srcId="{BF4CFDE6-AED6-44DF-A3BA-D5E9D930F62F}" destId="{6D562922-1F7E-4F35-B51D-9BC44557EF06}" srcOrd="0" destOrd="0" presId="urn:microsoft.com/office/officeart/2005/8/layout/radial1"/>
    <dgm:cxn modelId="{BBDFDB0C-9F22-49B7-8423-0AE1E2E6EC02}" type="presParOf" srcId="{AD4E0A34-82C7-48AD-B97F-1679D1BBC072}" destId="{F2532E9A-4575-4A45-8C01-FF33E676B460}" srcOrd="4" destOrd="0" presId="urn:microsoft.com/office/officeart/2005/8/layout/radial1"/>
    <dgm:cxn modelId="{A6C52241-2336-4E92-9FED-DAD4D5DA59B0}" type="presParOf" srcId="{AD4E0A34-82C7-48AD-B97F-1679D1BBC072}" destId="{28CEEDD2-9A49-43C9-8B4A-ED3C0438E481}" srcOrd="5" destOrd="0" presId="urn:microsoft.com/office/officeart/2005/8/layout/radial1"/>
    <dgm:cxn modelId="{44388333-DFE0-4343-81D1-A0708BE21467}" type="presParOf" srcId="{28CEEDD2-9A49-43C9-8B4A-ED3C0438E481}" destId="{DE30E8BE-8948-4177-822E-F1A6ABDD6E93}" srcOrd="0" destOrd="0" presId="urn:microsoft.com/office/officeart/2005/8/layout/radial1"/>
    <dgm:cxn modelId="{222A1BE3-2C80-4ABE-AFBA-19AE2C19DEFD}" type="presParOf" srcId="{AD4E0A34-82C7-48AD-B97F-1679D1BBC072}" destId="{FA967A8C-A1C2-4845-8E19-D76F875E06A0}" srcOrd="6" destOrd="0" presId="urn:microsoft.com/office/officeart/2005/8/layout/radial1"/>
    <dgm:cxn modelId="{EFC1BD6F-09E1-4E7F-9C9B-B11A68C7998E}" type="presParOf" srcId="{AD4E0A34-82C7-48AD-B97F-1679D1BBC072}" destId="{58BF84CD-2A2B-4AA3-A053-08DEB0C6F596}" srcOrd="7" destOrd="0" presId="urn:microsoft.com/office/officeart/2005/8/layout/radial1"/>
    <dgm:cxn modelId="{8DF0371D-9FC0-4A1F-95DA-717B8FDAAC58}" type="presParOf" srcId="{58BF84CD-2A2B-4AA3-A053-08DEB0C6F596}" destId="{C401BE28-0FD0-495C-83C6-76CBAE635DA1}" srcOrd="0" destOrd="0" presId="urn:microsoft.com/office/officeart/2005/8/layout/radial1"/>
    <dgm:cxn modelId="{35C85AE4-8AF0-4D09-8A7A-DC5BE8E8C4A1}" type="presParOf" srcId="{AD4E0A34-82C7-48AD-B97F-1679D1BBC072}" destId="{C573506B-2417-4F53-A5DD-4FA474A0034F}" srcOrd="8" destOrd="0" presId="urn:microsoft.com/office/officeart/2005/8/layout/radial1"/>
    <dgm:cxn modelId="{ADD4EF96-3F4F-4EB3-86E3-B28466C2145F}" type="presParOf" srcId="{AD4E0A34-82C7-48AD-B97F-1679D1BBC072}" destId="{FBEC9425-895F-4F7C-97D4-AB9AB82FC8DF}" srcOrd="9" destOrd="0" presId="urn:microsoft.com/office/officeart/2005/8/layout/radial1"/>
    <dgm:cxn modelId="{12731908-BA78-4B31-9300-CFA4EB6C26B3}" type="presParOf" srcId="{FBEC9425-895F-4F7C-97D4-AB9AB82FC8DF}" destId="{7D0BBC81-1FFA-4698-B68A-591B32830AD2}" srcOrd="0" destOrd="0" presId="urn:microsoft.com/office/officeart/2005/8/layout/radial1"/>
    <dgm:cxn modelId="{07E42FD9-154D-437E-8809-65980B3B55E6}" type="presParOf" srcId="{AD4E0A34-82C7-48AD-B97F-1679D1BBC072}" destId="{ACFE6DBA-904B-49F3-B7C8-B6BE934FA842}" srcOrd="10" destOrd="0" presId="urn:microsoft.com/office/officeart/2005/8/layout/radial1"/>
    <dgm:cxn modelId="{E599F0FD-6CA1-4B70-999C-9332D38502D9}" type="presParOf" srcId="{AD4E0A34-82C7-48AD-B97F-1679D1BBC072}" destId="{8C7246DB-BF57-41C1-8532-6427AF172F91}" srcOrd="11" destOrd="0" presId="urn:microsoft.com/office/officeart/2005/8/layout/radial1"/>
    <dgm:cxn modelId="{897C02C6-2DCF-490D-B475-19870C6ABB9B}" type="presParOf" srcId="{8C7246DB-BF57-41C1-8532-6427AF172F91}" destId="{E2DA6138-D953-4CF4-BB88-250F72F99E2C}" srcOrd="0" destOrd="0" presId="urn:microsoft.com/office/officeart/2005/8/layout/radial1"/>
    <dgm:cxn modelId="{5D76DDB5-F651-4E97-9C18-2B427E0F7911}" type="presParOf" srcId="{AD4E0A34-82C7-48AD-B97F-1679D1BBC072}" destId="{0F6B2CA7-0598-49A0-8BF4-5A8D46EDDB5E}" srcOrd="12"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8FD76D-F14B-45DF-9750-2CC23111D549}" type="doc">
      <dgm:prSet loTypeId="urn:microsoft.com/office/officeart/2005/8/layout/venn1" loCatId="relationship" qsTypeId="urn:microsoft.com/office/officeart/2005/8/quickstyle/simple4" qsCatId="simple" csTypeId="urn:microsoft.com/office/officeart/2005/8/colors/colorful4" csCatId="colorful" phldr="1"/>
      <dgm:spPr/>
    </dgm:pt>
    <dgm:pt modelId="{F68BC7ED-7450-4869-86E3-75ADEDB8F11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Científica</a:t>
          </a:r>
        </a:p>
      </dgm:t>
    </dgm:pt>
    <dgm:pt modelId="{798FD3CA-2AA0-4918-AD25-CFD4CAE88B81}" type="parTrans" cxnId="{16682682-DCAF-41A1-AB8A-FED2E94DDCB6}">
      <dgm:prSet/>
      <dgm:spPr/>
      <dgm:t>
        <a:bodyPr/>
        <a:lstStyle/>
        <a:p>
          <a:endParaRPr lang="pt-PT"/>
        </a:p>
      </dgm:t>
    </dgm:pt>
    <dgm:pt modelId="{84B8ECDD-A22B-4819-8F57-586EE483FE43}" type="sibTrans" cxnId="{16682682-DCAF-41A1-AB8A-FED2E94DDCB6}">
      <dgm:prSet/>
      <dgm:spPr/>
      <dgm:t>
        <a:bodyPr/>
        <a:lstStyle/>
        <a:p>
          <a:endParaRPr lang="pt-PT"/>
        </a:p>
      </dgm:t>
    </dgm:pt>
    <dgm:pt modelId="{E9604F3A-147A-40C3-B452-B670567BAE0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Crítica</a:t>
          </a:r>
        </a:p>
      </dgm:t>
    </dgm:pt>
    <dgm:pt modelId="{06ABBA41-4A2D-45C5-8AFF-5808B8A8D813}" type="parTrans" cxnId="{0B07F886-6BEE-4BA8-9158-63DE45B32C28}">
      <dgm:prSet/>
      <dgm:spPr/>
      <dgm:t>
        <a:bodyPr/>
        <a:lstStyle/>
        <a:p>
          <a:endParaRPr lang="pt-PT"/>
        </a:p>
      </dgm:t>
    </dgm:pt>
    <dgm:pt modelId="{B0D659CA-0F36-43CA-A88D-2C4D97684D91}" type="sibTrans" cxnId="{0B07F886-6BEE-4BA8-9158-63DE45B32C28}">
      <dgm:prSet/>
      <dgm:spPr/>
      <dgm:t>
        <a:bodyPr/>
        <a:lstStyle/>
        <a:p>
          <a:endParaRPr lang="pt-PT"/>
        </a:p>
      </dgm:t>
    </dgm:pt>
    <dgm:pt modelId="{28B23495-24A9-4C3D-ADD8-C3BF6A0DBEA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Intercultural</a:t>
          </a:r>
        </a:p>
      </dgm:t>
    </dgm:pt>
    <dgm:pt modelId="{BCC86246-D605-40A2-BFB7-FBB6FB2D85D3}" type="parTrans" cxnId="{32D8EB03-0DCE-4388-BFA7-BC69B131A198}">
      <dgm:prSet/>
      <dgm:spPr/>
      <dgm:t>
        <a:bodyPr/>
        <a:lstStyle/>
        <a:p>
          <a:endParaRPr lang="pt-PT"/>
        </a:p>
      </dgm:t>
    </dgm:pt>
    <dgm:pt modelId="{E82E9AA1-3AEB-48D2-87FE-F9FC951508A9}" type="sibTrans" cxnId="{32D8EB03-0DCE-4388-BFA7-BC69B131A198}">
      <dgm:prSet/>
      <dgm:spPr/>
      <dgm:t>
        <a:bodyPr/>
        <a:lstStyle/>
        <a:p>
          <a:endParaRPr lang="pt-PT"/>
        </a:p>
      </dgm:t>
    </dgm:pt>
    <dgm:pt modelId="{155785D4-A5D5-4B65-BF07-ABE021953FA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Linguístico-comunicativa</a:t>
          </a:r>
        </a:p>
      </dgm:t>
    </dgm:pt>
    <dgm:pt modelId="{BC284266-9F9A-4F67-B461-AA4FDA4AF370}" type="parTrans" cxnId="{8F5F4BAB-06FB-485E-A7D2-CD4E52B5CBA2}">
      <dgm:prSet/>
      <dgm:spPr/>
      <dgm:t>
        <a:bodyPr/>
        <a:lstStyle/>
        <a:p>
          <a:endParaRPr lang="pt-PT"/>
        </a:p>
      </dgm:t>
    </dgm:pt>
    <dgm:pt modelId="{03A04D84-4A39-47AE-B578-D29EDF5B96AD}" type="sibTrans" cxnId="{8F5F4BAB-06FB-485E-A7D2-CD4E52B5CBA2}">
      <dgm:prSet/>
      <dgm:spPr/>
      <dgm:t>
        <a:bodyPr/>
        <a:lstStyle/>
        <a:p>
          <a:endParaRPr lang="pt-PT"/>
        </a:p>
      </dgm:t>
    </dgm:pt>
    <dgm:pt modelId="{C94E6C60-6E0C-46E9-B549-34CE71DEABE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Digital</a:t>
          </a:r>
        </a:p>
      </dgm:t>
    </dgm:pt>
    <dgm:pt modelId="{A2AB0E5D-1FBD-4D38-941B-B26F4496912E}" type="parTrans" cxnId="{36B39CCC-80F4-4431-8733-E9F175645DC5}">
      <dgm:prSet/>
      <dgm:spPr/>
      <dgm:t>
        <a:bodyPr/>
        <a:lstStyle/>
        <a:p>
          <a:endParaRPr lang="pt-PT"/>
        </a:p>
      </dgm:t>
    </dgm:pt>
    <dgm:pt modelId="{65215BEA-4C77-4D7F-BFD9-70A4498733FC}" type="sibTrans" cxnId="{36B39CCC-80F4-4431-8733-E9F175645DC5}">
      <dgm:prSet/>
      <dgm:spPr/>
      <dgm:t>
        <a:bodyPr/>
        <a:lstStyle/>
        <a:p>
          <a:endParaRPr lang="pt-PT"/>
        </a:p>
      </dgm:t>
    </dgm:pt>
    <dgm:pt modelId="{4F9F74C7-4FF4-47AF-A05F-DC3D3DB8FFD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Pedagógico-</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a:t>
          </a:r>
          <a:r>
            <a:rPr kumimoji="0" lang="pt-PT" b="0" i="0" u="none" strike="noStrike" cap="none" normalizeH="0" baseline="0" dirty="0" err="1" smtClean="0">
              <a:ln/>
              <a:effectLst/>
              <a:latin typeface="Arial" charset="0"/>
            </a:rPr>
            <a:t>didáctica</a:t>
          </a:r>
          <a:endParaRPr kumimoji="0" lang="pt-PT" b="0" i="0" u="none" strike="noStrike" cap="none" normalizeH="0" baseline="0" dirty="0" smtClean="0">
            <a:ln/>
            <a:effectLst/>
            <a:latin typeface="Arial" charset="0"/>
          </a:endParaRPr>
        </a:p>
      </dgm:t>
    </dgm:pt>
    <dgm:pt modelId="{FDE75C6E-62B1-40B2-BC34-A28B01BAE184}" type="parTrans" cxnId="{7952B243-4F15-4883-805D-5F10C5F9E509}">
      <dgm:prSet/>
      <dgm:spPr/>
      <dgm:t>
        <a:bodyPr/>
        <a:lstStyle/>
        <a:p>
          <a:endParaRPr lang="pt-PT"/>
        </a:p>
      </dgm:t>
    </dgm:pt>
    <dgm:pt modelId="{357DA26F-8443-497A-B6A0-0CAEBA792A1F}" type="sibTrans" cxnId="{7952B243-4F15-4883-805D-5F10C5F9E509}">
      <dgm:prSet/>
      <dgm:spPr/>
      <dgm:t>
        <a:bodyPr/>
        <a:lstStyle/>
        <a:p>
          <a:endParaRPr lang="pt-PT"/>
        </a:p>
      </dgm:t>
    </dgm:pt>
    <dgm:pt modelId="{A8EAA85B-A05A-4F67-8B3D-6DD6266E9FC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b="0" i="0" u="none" strike="noStrike" cap="none" normalizeH="0" baseline="0" dirty="0" smtClean="0">
              <a:ln/>
              <a:effectLst/>
              <a:latin typeface="Arial" charset="0"/>
            </a:rPr>
            <a:t>Pessoal / Interpessoal</a:t>
          </a:r>
        </a:p>
      </dgm:t>
    </dgm:pt>
    <dgm:pt modelId="{B8064638-8A6C-4FF5-9447-BD05D41F5879}" type="parTrans" cxnId="{21065443-B911-4BB9-AE24-5130188A5667}">
      <dgm:prSet/>
      <dgm:spPr/>
      <dgm:t>
        <a:bodyPr/>
        <a:lstStyle/>
        <a:p>
          <a:endParaRPr lang="pt-PT"/>
        </a:p>
      </dgm:t>
    </dgm:pt>
    <dgm:pt modelId="{83C9FD86-7A73-4447-875F-482C8662842C}" type="sibTrans" cxnId="{21065443-B911-4BB9-AE24-5130188A5667}">
      <dgm:prSet/>
      <dgm:spPr/>
      <dgm:t>
        <a:bodyPr/>
        <a:lstStyle/>
        <a:p>
          <a:endParaRPr lang="pt-PT"/>
        </a:p>
      </dgm:t>
    </dgm:pt>
    <dgm:pt modelId="{3327CAFD-09BF-4B03-A756-125B3A3F2746}" type="pres">
      <dgm:prSet presAssocID="{558FD76D-F14B-45DF-9750-2CC23111D549}" presName="compositeShape" presStyleCnt="0">
        <dgm:presLayoutVars>
          <dgm:chMax val="7"/>
          <dgm:dir/>
          <dgm:resizeHandles val="exact"/>
        </dgm:presLayoutVars>
      </dgm:prSet>
      <dgm:spPr/>
    </dgm:pt>
    <dgm:pt modelId="{9CD8423F-E250-4601-9281-32225EE40DDB}" type="pres">
      <dgm:prSet presAssocID="{F68BC7ED-7450-4869-86E3-75ADEDB8F11B}" presName="circ1" presStyleLbl="vennNode1" presStyleIdx="0" presStyleCnt="7"/>
      <dgm:spPr/>
    </dgm:pt>
    <dgm:pt modelId="{5F2DA53E-DEDC-4E4C-BCBD-812949F34CD2}" type="pres">
      <dgm:prSet presAssocID="{F68BC7ED-7450-4869-86E3-75ADEDB8F11B}" presName="circ1Tx" presStyleLbl="revTx" presStyleIdx="0" presStyleCnt="0">
        <dgm:presLayoutVars>
          <dgm:chMax val="0"/>
          <dgm:chPref val="0"/>
          <dgm:bulletEnabled val="1"/>
        </dgm:presLayoutVars>
      </dgm:prSet>
      <dgm:spPr/>
      <dgm:t>
        <a:bodyPr/>
        <a:lstStyle/>
        <a:p>
          <a:endParaRPr lang="pt-PT"/>
        </a:p>
      </dgm:t>
    </dgm:pt>
    <dgm:pt modelId="{6C815751-BEB5-416C-B05B-3F237F0F5128}" type="pres">
      <dgm:prSet presAssocID="{E9604F3A-147A-40C3-B452-B670567BAE0A}" presName="circ2" presStyleLbl="vennNode1" presStyleIdx="1" presStyleCnt="7"/>
      <dgm:spPr/>
    </dgm:pt>
    <dgm:pt modelId="{A6ED0938-2FF9-424A-A6FA-A5683078E490}" type="pres">
      <dgm:prSet presAssocID="{E9604F3A-147A-40C3-B452-B670567BAE0A}" presName="circ2Tx" presStyleLbl="revTx" presStyleIdx="0" presStyleCnt="0">
        <dgm:presLayoutVars>
          <dgm:chMax val="0"/>
          <dgm:chPref val="0"/>
          <dgm:bulletEnabled val="1"/>
        </dgm:presLayoutVars>
      </dgm:prSet>
      <dgm:spPr/>
      <dgm:t>
        <a:bodyPr/>
        <a:lstStyle/>
        <a:p>
          <a:endParaRPr lang="pt-PT"/>
        </a:p>
      </dgm:t>
    </dgm:pt>
    <dgm:pt modelId="{0758DB10-ED44-4A9A-97FB-BA662A55EB8B}" type="pres">
      <dgm:prSet presAssocID="{28B23495-24A9-4C3D-ADD8-C3BF6A0DBEAC}" presName="circ3" presStyleLbl="vennNode1" presStyleIdx="2" presStyleCnt="7"/>
      <dgm:spPr/>
    </dgm:pt>
    <dgm:pt modelId="{0CFF921E-C534-4F04-94D1-297C12D2C93D}" type="pres">
      <dgm:prSet presAssocID="{28B23495-24A9-4C3D-ADD8-C3BF6A0DBEAC}" presName="circ3Tx" presStyleLbl="revTx" presStyleIdx="0" presStyleCnt="0">
        <dgm:presLayoutVars>
          <dgm:chMax val="0"/>
          <dgm:chPref val="0"/>
          <dgm:bulletEnabled val="1"/>
        </dgm:presLayoutVars>
      </dgm:prSet>
      <dgm:spPr/>
      <dgm:t>
        <a:bodyPr/>
        <a:lstStyle/>
        <a:p>
          <a:endParaRPr lang="pt-PT"/>
        </a:p>
      </dgm:t>
    </dgm:pt>
    <dgm:pt modelId="{065F5475-9074-42AA-A61C-F343AD85922B}" type="pres">
      <dgm:prSet presAssocID="{155785D4-A5D5-4B65-BF07-ABE021953FA2}" presName="circ4" presStyleLbl="vennNode1" presStyleIdx="3" presStyleCnt="7"/>
      <dgm:spPr/>
    </dgm:pt>
    <dgm:pt modelId="{CDF48770-4C13-41B8-AEEF-FFEEB8CAB7F3}" type="pres">
      <dgm:prSet presAssocID="{155785D4-A5D5-4B65-BF07-ABE021953FA2}" presName="circ4Tx" presStyleLbl="revTx" presStyleIdx="0" presStyleCnt="0">
        <dgm:presLayoutVars>
          <dgm:chMax val="0"/>
          <dgm:chPref val="0"/>
          <dgm:bulletEnabled val="1"/>
        </dgm:presLayoutVars>
      </dgm:prSet>
      <dgm:spPr/>
      <dgm:t>
        <a:bodyPr/>
        <a:lstStyle/>
        <a:p>
          <a:endParaRPr lang="pt-PT"/>
        </a:p>
      </dgm:t>
    </dgm:pt>
    <dgm:pt modelId="{29F59A8F-80E8-423B-BB86-9CC1E0C69939}" type="pres">
      <dgm:prSet presAssocID="{C94E6C60-6E0C-46E9-B549-34CE71DEABE9}" presName="circ5" presStyleLbl="vennNode1" presStyleIdx="4" presStyleCnt="7"/>
      <dgm:spPr/>
    </dgm:pt>
    <dgm:pt modelId="{B68A4BD9-5446-43C9-89CE-32B9E3C1A971}" type="pres">
      <dgm:prSet presAssocID="{C94E6C60-6E0C-46E9-B549-34CE71DEABE9}" presName="circ5Tx" presStyleLbl="revTx" presStyleIdx="0" presStyleCnt="0">
        <dgm:presLayoutVars>
          <dgm:chMax val="0"/>
          <dgm:chPref val="0"/>
          <dgm:bulletEnabled val="1"/>
        </dgm:presLayoutVars>
      </dgm:prSet>
      <dgm:spPr/>
      <dgm:t>
        <a:bodyPr/>
        <a:lstStyle/>
        <a:p>
          <a:endParaRPr lang="pt-PT"/>
        </a:p>
      </dgm:t>
    </dgm:pt>
    <dgm:pt modelId="{6EDA1D97-57BE-49A3-A4B1-F2D114A4E8A0}" type="pres">
      <dgm:prSet presAssocID="{4F9F74C7-4FF4-47AF-A05F-DC3D3DB8FFDB}" presName="circ6" presStyleLbl="vennNode1" presStyleIdx="5" presStyleCnt="7"/>
      <dgm:spPr/>
    </dgm:pt>
    <dgm:pt modelId="{492F983F-7C02-436B-B1D5-23796CEB91BB}" type="pres">
      <dgm:prSet presAssocID="{4F9F74C7-4FF4-47AF-A05F-DC3D3DB8FFDB}" presName="circ6Tx" presStyleLbl="revTx" presStyleIdx="0" presStyleCnt="0">
        <dgm:presLayoutVars>
          <dgm:chMax val="0"/>
          <dgm:chPref val="0"/>
          <dgm:bulletEnabled val="1"/>
        </dgm:presLayoutVars>
      </dgm:prSet>
      <dgm:spPr/>
      <dgm:t>
        <a:bodyPr/>
        <a:lstStyle/>
        <a:p>
          <a:endParaRPr lang="pt-PT"/>
        </a:p>
      </dgm:t>
    </dgm:pt>
    <dgm:pt modelId="{3BFA202D-3B76-4459-A7AB-29F9DD8C38BA}" type="pres">
      <dgm:prSet presAssocID="{A8EAA85B-A05A-4F67-8B3D-6DD6266E9FCB}" presName="circ7" presStyleLbl="vennNode1" presStyleIdx="6" presStyleCnt="7"/>
      <dgm:spPr/>
    </dgm:pt>
    <dgm:pt modelId="{C15D2D0A-3384-414D-A875-7D16EB217BAD}" type="pres">
      <dgm:prSet presAssocID="{A8EAA85B-A05A-4F67-8B3D-6DD6266E9FCB}" presName="circ7Tx" presStyleLbl="revTx" presStyleIdx="0" presStyleCnt="0" custLinFactNeighborY="-7576">
        <dgm:presLayoutVars>
          <dgm:chMax val="0"/>
          <dgm:chPref val="0"/>
          <dgm:bulletEnabled val="1"/>
        </dgm:presLayoutVars>
      </dgm:prSet>
      <dgm:spPr/>
      <dgm:t>
        <a:bodyPr/>
        <a:lstStyle/>
        <a:p>
          <a:endParaRPr lang="pt-PT"/>
        </a:p>
      </dgm:t>
    </dgm:pt>
  </dgm:ptLst>
  <dgm:cxnLst>
    <dgm:cxn modelId="{0B07F886-6BEE-4BA8-9158-63DE45B32C28}" srcId="{558FD76D-F14B-45DF-9750-2CC23111D549}" destId="{E9604F3A-147A-40C3-B452-B670567BAE0A}" srcOrd="1" destOrd="0" parTransId="{06ABBA41-4A2D-45C5-8AFF-5808B8A8D813}" sibTransId="{B0D659CA-0F36-43CA-A88D-2C4D97684D91}"/>
    <dgm:cxn modelId="{1BCCD222-1C9E-46BA-B092-B0A0FAE91E00}" type="presOf" srcId="{A8EAA85B-A05A-4F67-8B3D-6DD6266E9FCB}" destId="{C15D2D0A-3384-414D-A875-7D16EB217BAD}" srcOrd="0" destOrd="0" presId="urn:microsoft.com/office/officeart/2005/8/layout/venn1"/>
    <dgm:cxn modelId="{5717B0AF-3889-4354-8AB2-2E9155E4E319}" type="presOf" srcId="{F68BC7ED-7450-4869-86E3-75ADEDB8F11B}" destId="{5F2DA53E-DEDC-4E4C-BCBD-812949F34CD2}" srcOrd="0" destOrd="0" presId="urn:microsoft.com/office/officeart/2005/8/layout/venn1"/>
    <dgm:cxn modelId="{7952B243-4F15-4883-805D-5F10C5F9E509}" srcId="{558FD76D-F14B-45DF-9750-2CC23111D549}" destId="{4F9F74C7-4FF4-47AF-A05F-DC3D3DB8FFDB}" srcOrd="5" destOrd="0" parTransId="{FDE75C6E-62B1-40B2-BC34-A28B01BAE184}" sibTransId="{357DA26F-8443-497A-B6A0-0CAEBA792A1F}"/>
    <dgm:cxn modelId="{945F5719-E4F6-41E0-9066-64E19E77DD6A}" type="presOf" srcId="{C94E6C60-6E0C-46E9-B549-34CE71DEABE9}" destId="{B68A4BD9-5446-43C9-89CE-32B9E3C1A971}" srcOrd="0" destOrd="0" presId="urn:microsoft.com/office/officeart/2005/8/layout/venn1"/>
    <dgm:cxn modelId="{72B02FFA-E385-475D-ABEF-BC851B662FE4}" type="presOf" srcId="{4F9F74C7-4FF4-47AF-A05F-DC3D3DB8FFDB}" destId="{492F983F-7C02-436B-B1D5-23796CEB91BB}" srcOrd="0" destOrd="0" presId="urn:microsoft.com/office/officeart/2005/8/layout/venn1"/>
    <dgm:cxn modelId="{76DE7FCE-F5FB-45D3-A463-74EAC337E2F5}" type="presOf" srcId="{155785D4-A5D5-4B65-BF07-ABE021953FA2}" destId="{CDF48770-4C13-41B8-AEEF-FFEEB8CAB7F3}" srcOrd="0" destOrd="0" presId="urn:microsoft.com/office/officeart/2005/8/layout/venn1"/>
    <dgm:cxn modelId="{21065443-B911-4BB9-AE24-5130188A5667}" srcId="{558FD76D-F14B-45DF-9750-2CC23111D549}" destId="{A8EAA85B-A05A-4F67-8B3D-6DD6266E9FCB}" srcOrd="6" destOrd="0" parTransId="{B8064638-8A6C-4FF5-9447-BD05D41F5879}" sibTransId="{83C9FD86-7A73-4447-875F-482C8662842C}"/>
    <dgm:cxn modelId="{16682682-DCAF-41A1-AB8A-FED2E94DDCB6}" srcId="{558FD76D-F14B-45DF-9750-2CC23111D549}" destId="{F68BC7ED-7450-4869-86E3-75ADEDB8F11B}" srcOrd="0" destOrd="0" parTransId="{798FD3CA-2AA0-4918-AD25-CFD4CAE88B81}" sibTransId="{84B8ECDD-A22B-4819-8F57-586EE483FE43}"/>
    <dgm:cxn modelId="{2D8E7184-ACF1-4202-875C-E36622BE30AD}" type="presOf" srcId="{28B23495-24A9-4C3D-ADD8-C3BF6A0DBEAC}" destId="{0CFF921E-C534-4F04-94D1-297C12D2C93D}" srcOrd="0" destOrd="0" presId="urn:microsoft.com/office/officeart/2005/8/layout/venn1"/>
    <dgm:cxn modelId="{36B39CCC-80F4-4431-8733-E9F175645DC5}" srcId="{558FD76D-F14B-45DF-9750-2CC23111D549}" destId="{C94E6C60-6E0C-46E9-B549-34CE71DEABE9}" srcOrd="4" destOrd="0" parTransId="{A2AB0E5D-1FBD-4D38-941B-B26F4496912E}" sibTransId="{65215BEA-4C77-4D7F-BFD9-70A4498733FC}"/>
    <dgm:cxn modelId="{32D8EB03-0DCE-4388-BFA7-BC69B131A198}" srcId="{558FD76D-F14B-45DF-9750-2CC23111D549}" destId="{28B23495-24A9-4C3D-ADD8-C3BF6A0DBEAC}" srcOrd="2" destOrd="0" parTransId="{BCC86246-D605-40A2-BFB7-FBB6FB2D85D3}" sibTransId="{E82E9AA1-3AEB-48D2-87FE-F9FC951508A9}"/>
    <dgm:cxn modelId="{F7205E69-2B60-4B56-A6AF-FC0796373C6C}" type="presOf" srcId="{E9604F3A-147A-40C3-B452-B670567BAE0A}" destId="{A6ED0938-2FF9-424A-A6FA-A5683078E490}" srcOrd="0" destOrd="0" presId="urn:microsoft.com/office/officeart/2005/8/layout/venn1"/>
    <dgm:cxn modelId="{CBDA5FC6-6998-4D46-8A1E-9509D7843074}" type="presOf" srcId="{558FD76D-F14B-45DF-9750-2CC23111D549}" destId="{3327CAFD-09BF-4B03-A756-125B3A3F2746}" srcOrd="0" destOrd="0" presId="urn:microsoft.com/office/officeart/2005/8/layout/venn1"/>
    <dgm:cxn modelId="{8F5F4BAB-06FB-485E-A7D2-CD4E52B5CBA2}" srcId="{558FD76D-F14B-45DF-9750-2CC23111D549}" destId="{155785D4-A5D5-4B65-BF07-ABE021953FA2}" srcOrd="3" destOrd="0" parTransId="{BC284266-9F9A-4F67-B461-AA4FDA4AF370}" sibTransId="{03A04D84-4A39-47AE-B578-D29EDF5B96AD}"/>
    <dgm:cxn modelId="{16A9A764-64C2-497F-923D-8466DA4F91BB}" type="presParOf" srcId="{3327CAFD-09BF-4B03-A756-125B3A3F2746}" destId="{9CD8423F-E250-4601-9281-32225EE40DDB}" srcOrd="0" destOrd="0" presId="urn:microsoft.com/office/officeart/2005/8/layout/venn1"/>
    <dgm:cxn modelId="{CFDC2BCC-73AD-408E-911E-B9183FD3CE01}" type="presParOf" srcId="{3327CAFD-09BF-4B03-A756-125B3A3F2746}" destId="{5F2DA53E-DEDC-4E4C-BCBD-812949F34CD2}" srcOrd="1" destOrd="0" presId="urn:microsoft.com/office/officeart/2005/8/layout/venn1"/>
    <dgm:cxn modelId="{495979FF-B5B0-4800-88AE-DDBBC7FEA955}" type="presParOf" srcId="{3327CAFD-09BF-4B03-A756-125B3A3F2746}" destId="{6C815751-BEB5-416C-B05B-3F237F0F5128}" srcOrd="2" destOrd="0" presId="urn:microsoft.com/office/officeart/2005/8/layout/venn1"/>
    <dgm:cxn modelId="{68F72B50-3485-46E0-8E82-707CAA0EA9AD}" type="presParOf" srcId="{3327CAFD-09BF-4B03-A756-125B3A3F2746}" destId="{A6ED0938-2FF9-424A-A6FA-A5683078E490}" srcOrd="3" destOrd="0" presId="urn:microsoft.com/office/officeart/2005/8/layout/venn1"/>
    <dgm:cxn modelId="{7ED8AB0A-C6E4-4691-B72D-6EDB96B50604}" type="presParOf" srcId="{3327CAFD-09BF-4B03-A756-125B3A3F2746}" destId="{0758DB10-ED44-4A9A-97FB-BA662A55EB8B}" srcOrd="4" destOrd="0" presId="urn:microsoft.com/office/officeart/2005/8/layout/venn1"/>
    <dgm:cxn modelId="{B1B4544A-7826-48C3-A250-CEF80B3A360E}" type="presParOf" srcId="{3327CAFD-09BF-4B03-A756-125B3A3F2746}" destId="{0CFF921E-C534-4F04-94D1-297C12D2C93D}" srcOrd="5" destOrd="0" presId="urn:microsoft.com/office/officeart/2005/8/layout/venn1"/>
    <dgm:cxn modelId="{7385F65B-96A7-4809-88F6-F32DE4B9E5A3}" type="presParOf" srcId="{3327CAFD-09BF-4B03-A756-125B3A3F2746}" destId="{065F5475-9074-42AA-A61C-F343AD85922B}" srcOrd="6" destOrd="0" presId="urn:microsoft.com/office/officeart/2005/8/layout/venn1"/>
    <dgm:cxn modelId="{274CD7F5-29BC-4485-A2FF-B361B7246CAC}" type="presParOf" srcId="{3327CAFD-09BF-4B03-A756-125B3A3F2746}" destId="{CDF48770-4C13-41B8-AEEF-FFEEB8CAB7F3}" srcOrd="7" destOrd="0" presId="urn:microsoft.com/office/officeart/2005/8/layout/venn1"/>
    <dgm:cxn modelId="{CAD87306-AF8D-47A7-B2EC-F0C136600253}" type="presParOf" srcId="{3327CAFD-09BF-4B03-A756-125B3A3F2746}" destId="{29F59A8F-80E8-423B-BB86-9CC1E0C69939}" srcOrd="8" destOrd="0" presId="urn:microsoft.com/office/officeart/2005/8/layout/venn1"/>
    <dgm:cxn modelId="{3CB8C339-2444-4116-BFB2-2674F7954283}" type="presParOf" srcId="{3327CAFD-09BF-4B03-A756-125B3A3F2746}" destId="{B68A4BD9-5446-43C9-89CE-32B9E3C1A971}" srcOrd="9" destOrd="0" presId="urn:microsoft.com/office/officeart/2005/8/layout/venn1"/>
    <dgm:cxn modelId="{CEBD7CEE-06FF-4699-A3A5-272B867ED7C9}" type="presParOf" srcId="{3327CAFD-09BF-4B03-A756-125B3A3F2746}" destId="{6EDA1D97-57BE-49A3-A4B1-F2D114A4E8A0}" srcOrd="10" destOrd="0" presId="urn:microsoft.com/office/officeart/2005/8/layout/venn1"/>
    <dgm:cxn modelId="{C874D325-6015-4951-BC17-CB96CB4764ED}" type="presParOf" srcId="{3327CAFD-09BF-4B03-A756-125B3A3F2746}" destId="{492F983F-7C02-436B-B1D5-23796CEB91BB}" srcOrd="11" destOrd="0" presId="urn:microsoft.com/office/officeart/2005/8/layout/venn1"/>
    <dgm:cxn modelId="{FAB79834-1B02-452D-A38D-C7ABF397E7B5}" type="presParOf" srcId="{3327CAFD-09BF-4B03-A756-125B3A3F2746}" destId="{3BFA202D-3B76-4459-A7AB-29F9DD8C38BA}" srcOrd="12" destOrd="0" presId="urn:microsoft.com/office/officeart/2005/8/layout/venn1"/>
    <dgm:cxn modelId="{A7F65360-8EB3-466A-89A1-C80263371602}" type="presParOf" srcId="{3327CAFD-09BF-4B03-A756-125B3A3F2746}" destId="{C15D2D0A-3384-414D-A875-7D16EB217BAD}" srcOrd="13" destOrd="0" presId="urn:microsoft.com/office/officeart/2005/8/layout/venn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576770-93B5-470C-8A75-E1EC05FB58C1}" type="doc">
      <dgm:prSet loTypeId="urn:microsoft.com/office/officeart/2005/8/layout/funnel1" loCatId="relationship" qsTypeId="urn:microsoft.com/office/officeart/2005/8/quickstyle/3d2" qsCatId="3D" csTypeId="urn:microsoft.com/office/officeart/2005/8/colors/accent1_2" csCatId="accent1" phldr="1"/>
      <dgm:spPr/>
      <dgm:t>
        <a:bodyPr/>
        <a:lstStyle/>
        <a:p>
          <a:endParaRPr lang="pt-PT"/>
        </a:p>
      </dgm:t>
    </dgm:pt>
    <dgm:pt modelId="{852C6EA1-DF3F-4119-A5FA-5E060F19192B}">
      <dgm:prSet phldrT="[Texto]"/>
      <dgm:spPr/>
      <dgm:t>
        <a:bodyPr/>
        <a:lstStyle/>
        <a:p>
          <a:r>
            <a:rPr lang="pt-PT" b="1" i="1" dirty="0" err="1" smtClean="0">
              <a:solidFill>
                <a:schemeClr val="bg1"/>
              </a:solidFill>
            </a:rPr>
            <a:t>The</a:t>
          </a:r>
          <a:r>
            <a:rPr lang="pt-PT" b="1" i="1" dirty="0" smtClean="0">
              <a:solidFill>
                <a:schemeClr val="bg1"/>
              </a:solidFill>
            </a:rPr>
            <a:t> Ideal Self</a:t>
          </a:r>
          <a:endParaRPr lang="pt-PT" b="1" i="1" dirty="0">
            <a:solidFill>
              <a:schemeClr val="bg1"/>
            </a:solidFill>
          </a:endParaRPr>
        </a:p>
      </dgm:t>
    </dgm:pt>
    <dgm:pt modelId="{0F2342B3-9B24-4E79-BE42-64D2740362A8}" type="parTrans" cxnId="{2317EBE6-CC45-4C38-B947-FD9AAD29E2C5}">
      <dgm:prSet/>
      <dgm:spPr/>
      <dgm:t>
        <a:bodyPr/>
        <a:lstStyle/>
        <a:p>
          <a:endParaRPr lang="pt-PT"/>
        </a:p>
      </dgm:t>
    </dgm:pt>
    <dgm:pt modelId="{FDEDA7D7-E043-4FD8-B0E8-9ABDE6D55A19}" type="sibTrans" cxnId="{2317EBE6-CC45-4C38-B947-FD9AAD29E2C5}">
      <dgm:prSet/>
      <dgm:spPr/>
      <dgm:t>
        <a:bodyPr/>
        <a:lstStyle/>
        <a:p>
          <a:endParaRPr lang="pt-PT"/>
        </a:p>
      </dgm:t>
    </dgm:pt>
    <dgm:pt modelId="{9F06D6A6-78FC-485D-97FF-11BBDA90413A}">
      <dgm:prSet phldrT="[Texto]" custT="1"/>
      <dgm:spPr/>
      <dgm:t>
        <a:bodyPr/>
        <a:lstStyle/>
        <a:p>
          <a:r>
            <a:rPr lang="pt-PT" sz="1400" b="1" dirty="0" err="1" smtClean="0">
              <a:solidFill>
                <a:schemeClr val="bg1"/>
              </a:solidFill>
            </a:rPr>
            <a:t>The</a:t>
          </a:r>
          <a:r>
            <a:rPr lang="pt-PT" sz="1400" b="1" dirty="0" smtClean="0">
              <a:solidFill>
                <a:schemeClr val="bg1"/>
              </a:solidFill>
            </a:rPr>
            <a:t> </a:t>
          </a:r>
          <a:r>
            <a:rPr lang="pt-PT" sz="1400" b="1" dirty="0" err="1" smtClean="0">
              <a:solidFill>
                <a:schemeClr val="bg1"/>
              </a:solidFill>
            </a:rPr>
            <a:t>Actual</a:t>
          </a:r>
          <a:r>
            <a:rPr lang="pt-PT" sz="1400" b="1" dirty="0" smtClean="0">
              <a:solidFill>
                <a:schemeClr val="bg1"/>
              </a:solidFill>
            </a:rPr>
            <a:t>, </a:t>
          </a:r>
          <a:r>
            <a:rPr lang="pt-PT" sz="1400" b="1" dirty="0" err="1" smtClean="0">
              <a:solidFill>
                <a:schemeClr val="bg1"/>
              </a:solidFill>
            </a:rPr>
            <a:t>Situational</a:t>
          </a:r>
          <a:r>
            <a:rPr lang="pt-PT" sz="1400" b="1" dirty="0" smtClean="0">
              <a:solidFill>
                <a:schemeClr val="bg1"/>
              </a:solidFill>
            </a:rPr>
            <a:t> Self</a:t>
          </a:r>
          <a:endParaRPr lang="pt-PT" sz="1400" b="1" dirty="0">
            <a:solidFill>
              <a:schemeClr val="bg1"/>
            </a:solidFill>
          </a:endParaRPr>
        </a:p>
      </dgm:t>
    </dgm:pt>
    <dgm:pt modelId="{AF2D8295-5D93-40E0-A781-9A8C79EB568C}" type="parTrans" cxnId="{11B47D6A-0655-4C1D-B885-F6649C53A39E}">
      <dgm:prSet/>
      <dgm:spPr/>
      <dgm:t>
        <a:bodyPr/>
        <a:lstStyle/>
        <a:p>
          <a:endParaRPr lang="pt-PT"/>
        </a:p>
      </dgm:t>
    </dgm:pt>
    <dgm:pt modelId="{D72D7F46-183D-4575-A4A5-AB22382321D4}" type="sibTrans" cxnId="{11B47D6A-0655-4C1D-B885-F6649C53A39E}">
      <dgm:prSet/>
      <dgm:spPr/>
      <dgm:t>
        <a:bodyPr/>
        <a:lstStyle/>
        <a:p>
          <a:endParaRPr lang="pt-PT"/>
        </a:p>
      </dgm:t>
    </dgm:pt>
    <dgm:pt modelId="{D06D2D52-2933-4DE6-B395-5F8558193DE8}">
      <dgm:prSet phldrT="[Texto]"/>
      <dgm:spPr/>
      <dgm:t>
        <a:bodyPr/>
        <a:lstStyle/>
        <a:p>
          <a:r>
            <a:rPr lang="pt-PT" dirty="0" smtClean="0"/>
            <a:t>Identidade Profissional Docente</a:t>
          </a:r>
          <a:endParaRPr lang="pt-PT" dirty="0"/>
        </a:p>
      </dgm:t>
    </dgm:pt>
    <dgm:pt modelId="{EF3BA3CD-D5CB-4373-B667-435F0B529EE8}" type="sibTrans" cxnId="{7A88EF1B-EBA4-4B58-8C22-76FE3AF20C0A}">
      <dgm:prSet/>
      <dgm:spPr/>
      <dgm:t>
        <a:bodyPr/>
        <a:lstStyle/>
        <a:p>
          <a:endParaRPr lang="pt-PT"/>
        </a:p>
      </dgm:t>
    </dgm:pt>
    <dgm:pt modelId="{35C16407-0131-4BB8-A07C-B99BF34200C0}" type="parTrans" cxnId="{7A88EF1B-EBA4-4B58-8C22-76FE3AF20C0A}">
      <dgm:prSet/>
      <dgm:spPr/>
      <dgm:t>
        <a:bodyPr/>
        <a:lstStyle/>
        <a:p>
          <a:endParaRPr lang="pt-PT"/>
        </a:p>
      </dgm:t>
    </dgm:pt>
    <dgm:pt modelId="{84B0995D-4F26-49D7-B05B-04116327268E}">
      <dgm:prSet phldrT="[Texto]"/>
      <dgm:spPr/>
      <dgm:t>
        <a:bodyPr/>
        <a:lstStyle/>
        <a:p>
          <a:r>
            <a:rPr lang="pt-PT" b="1" dirty="0" err="1" smtClean="0">
              <a:solidFill>
                <a:schemeClr val="bg1"/>
              </a:solidFill>
            </a:rPr>
            <a:t>The</a:t>
          </a:r>
          <a:r>
            <a:rPr lang="pt-PT" b="1" dirty="0" smtClean="0">
              <a:solidFill>
                <a:schemeClr val="bg1"/>
              </a:solidFill>
            </a:rPr>
            <a:t> </a:t>
          </a:r>
          <a:r>
            <a:rPr lang="pt-PT" b="1" dirty="0" err="1" smtClean="0">
              <a:solidFill>
                <a:schemeClr val="bg1"/>
              </a:solidFill>
            </a:rPr>
            <a:t>Ought</a:t>
          </a:r>
          <a:r>
            <a:rPr lang="pt-PT" b="1" dirty="0" smtClean="0">
              <a:solidFill>
                <a:schemeClr val="bg1"/>
              </a:solidFill>
            </a:rPr>
            <a:t> Self</a:t>
          </a:r>
          <a:endParaRPr lang="pt-PT" b="1" dirty="0">
            <a:solidFill>
              <a:schemeClr val="bg1"/>
            </a:solidFill>
          </a:endParaRPr>
        </a:p>
      </dgm:t>
    </dgm:pt>
    <dgm:pt modelId="{FADBFCD2-32DA-4BAE-9CB3-4C0D8DACDE2C}" type="parTrans" cxnId="{1C6E5853-AD08-4355-BEC4-5B057F54047B}">
      <dgm:prSet/>
      <dgm:spPr/>
      <dgm:t>
        <a:bodyPr/>
        <a:lstStyle/>
        <a:p>
          <a:endParaRPr lang="pt-PT"/>
        </a:p>
      </dgm:t>
    </dgm:pt>
    <dgm:pt modelId="{4B41A5BE-9701-46F9-A161-045551D235D8}" type="sibTrans" cxnId="{1C6E5853-AD08-4355-BEC4-5B057F54047B}">
      <dgm:prSet/>
      <dgm:spPr/>
      <dgm:t>
        <a:bodyPr/>
        <a:lstStyle/>
        <a:p>
          <a:endParaRPr lang="pt-PT"/>
        </a:p>
      </dgm:t>
    </dgm:pt>
    <dgm:pt modelId="{65F9F089-9859-43BF-8DAD-AF361028E451}" type="pres">
      <dgm:prSet presAssocID="{E9576770-93B5-470C-8A75-E1EC05FB58C1}" presName="Name0" presStyleCnt="0">
        <dgm:presLayoutVars>
          <dgm:chMax val="4"/>
          <dgm:resizeHandles val="exact"/>
        </dgm:presLayoutVars>
      </dgm:prSet>
      <dgm:spPr/>
      <dgm:t>
        <a:bodyPr/>
        <a:lstStyle/>
        <a:p>
          <a:endParaRPr lang="pt-PT"/>
        </a:p>
      </dgm:t>
    </dgm:pt>
    <dgm:pt modelId="{70CF0138-93E7-4248-9772-9C5B4140A570}" type="pres">
      <dgm:prSet presAssocID="{E9576770-93B5-470C-8A75-E1EC05FB58C1}" presName="ellipse" presStyleLbl="trBgShp" presStyleIdx="0" presStyleCnt="1" custScaleX="134574" custScaleY="114286" custLinFactNeighborY="6027"/>
      <dgm:spPr/>
    </dgm:pt>
    <dgm:pt modelId="{BAF2F51A-8E3A-4714-B595-22A96A8F66B8}" type="pres">
      <dgm:prSet presAssocID="{E9576770-93B5-470C-8A75-E1EC05FB58C1}" presName="arrow1" presStyleLbl="fgShp" presStyleIdx="0" presStyleCnt="1"/>
      <dgm:spPr/>
    </dgm:pt>
    <dgm:pt modelId="{84AC89DE-E083-43AD-9E02-EC8F30AB85D2}" type="pres">
      <dgm:prSet presAssocID="{E9576770-93B5-470C-8A75-E1EC05FB58C1}" presName="rectangle" presStyleLbl="revTx" presStyleIdx="0" presStyleCnt="1">
        <dgm:presLayoutVars>
          <dgm:bulletEnabled val="1"/>
        </dgm:presLayoutVars>
      </dgm:prSet>
      <dgm:spPr/>
      <dgm:t>
        <a:bodyPr/>
        <a:lstStyle/>
        <a:p>
          <a:endParaRPr lang="pt-PT"/>
        </a:p>
      </dgm:t>
    </dgm:pt>
    <dgm:pt modelId="{16A16E51-A782-4523-8935-C007A1687471}" type="pres">
      <dgm:prSet presAssocID="{9F06D6A6-78FC-485D-97FF-11BBDA90413A}" presName="item1" presStyleLbl="node1" presStyleIdx="0" presStyleCnt="3" custScaleX="112445" custScaleY="116711">
        <dgm:presLayoutVars>
          <dgm:bulletEnabled val="1"/>
        </dgm:presLayoutVars>
      </dgm:prSet>
      <dgm:spPr/>
      <dgm:t>
        <a:bodyPr/>
        <a:lstStyle/>
        <a:p>
          <a:endParaRPr lang="pt-PT"/>
        </a:p>
      </dgm:t>
    </dgm:pt>
    <dgm:pt modelId="{16B6B1CF-61B2-4574-91DA-2F9E1EF8C7B3}" type="pres">
      <dgm:prSet presAssocID="{84B0995D-4F26-49D7-B05B-04116327268E}" presName="item2" presStyleLbl="node1" presStyleIdx="1" presStyleCnt="3" custScaleX="117778" custScaleY="113333" custLinFactNeighborX="-13333" custLinFactNeighborY="0">
        <dgm:presLayoutVars>
          <dgm:bulletEnabled val="1"/>
        </dgm:presLayoutVars>
      </dgm:prSet>
      <dgm:spPr/>
      <dgm:t>
        <a:bodyPr/>
        <a:lstStyle/>
        <a:p>
          <a:endParaRPr lang="pt-PT"/>
        </a:p>
      </dgm:t>
    </dgm:pt>
    <dgm:pt modelId="{C49BB64A-2591-44C9-9271-F35D09F7BFBA}" type="pres">
      <dgm:prSet presAssocID="{D06D2D52-2933-4DE6-B395-5F8558193DE8}" presName="item3" presStyleLbl="node1" presStyleIdx="2" presStyleCnt="3" custScaleX="117778" custScaleY="118311" custLinFactNeighborX="44445" custLinFactNeighborY="13333">
        <dgm:presLayoutVars>
          <dgm:bulletEnabled val="1"/>
        </dgm:presLayoutVars>
      </dgm:prSet>
      <dgm:spPr/>
      <dgm:t>
        <a:bodyPr/>
        <a:lstStyle/>
        <a:p>
          <a:endParaRPr lang="pt-PT"/>
        </a:p>
      </dgm:t>
    </dgm:pt>
    <dgm:pt modelId="{B706DD53-9E03-4FC8-A757-C5525AD573EF}" type="pres">
      <dgm:prSet presAssocID="{E9576770-93B5-470C-8A75-E1EC05FB58C1}" presName="funnel" presStyleLbl="trAlignAcc1" presStyleIdx="0" presStyleCnt="1" custScaleX="132857" custLinFactNeighborY="893"/>
      <dgm:spPr/>
    </dgm:pt>
  </dgm:ptLst>
  <dgm:cxnLst>
    <dgm:cxn modelId="{1C6E5853-AD08-4355-BEC4-5B057F54047B}" srcId="{E9576770-93B5-470C-8A75-E1EC05FB58C1}" destId="{84B0995D-4F26-49D7-B05B-04116327268E}" srcOrd="2" destOrd="0" parTransId="{FADBFCD2-32DA-4BAE-9CB3-4C0D8DACDE2C}" sibTransId="{4B41A5BE-9701-46F9-A161-045551D235D8}"/>
    <dgm:cxn modelId="{9BC44FD1-CFE0-487D-9AFC-BD50644F5366}" type="presOf" srcId="{84B0995D-4F26-49D7-B05B-04116327268E}" destId="{16A16E51-A782-4523-8935-C007A1687471}" srcOrd="0" destOrd="0" presId="urn:microsoft.com/office/officeart/2005/8/layout/funnel1"/>
    <dgm:cxn modelId="{CD126186-8D3B-4B3F-B6FF-9CF502A4E7B5}" type="presOf" srcId="{852C6EA1-DF3F-4119-A5FA-5E060F19192B}" destId="{C49BB64A-2591-44C9-9271-F35D09F7BFBA}" srcOrd="0" destOrd="0" presId="urn:microsoft.com/office/officeart/2005/8/layout/funnel1"/>
    <dgm:cxn modelId="{281EDC42-4FCE-43BF-A7DF-6B0C3AEB6D4D}" type="presOf" srcId="{E9576770-93B5-470C-8A75-E1EC05FB58C1}" destId="{65F9F089-9859-43BF-8DAD-AF361028E451}" srcOrd="0" destOrd="0" presId="urn:microsoft.com/office/officeart/2005/8/layout/funnel1"/>
    <dgm:cxn modelId="{11B47D6A-0655-4C1D-B885-F6649C53A39E}" srcId="{E9576770-93B5-470C-8A75-E1EC05FB58C1}" destId="{9F06D6A6-78FC-485D-97FF-11BBDA90413A}" srcOrd="1" destOrd="0" parTransId="{AF2D8295-5D93-40E0-A781-9A8C79EB568C}" sibTransId="{D72D7F46-183D-4575-A4A5-AB22382321D4}"/>
    <dgm:cxn modelId="{D18CB0C0-4F2C-468A-A9EF-0102A55D185A}" type="presOf" srcId="{9F06D6A6-78FC-485D-97FF-11BBDA90413A}" destId="{16B6B1CF-61B2-4574-91DA-2F9E1EF8C7B3}" srcOrd="0" destOrd="0" presId="urn:microsoft.com/office/officeart/2005/8/layout/funnel1"/>
    <dgm:cxn modelId="{2317EBE6-CC45-4C38-B947-FD9AAD29E2C5}" srcId="{E9576770-93B5-470C-8A75-E1EC05FB58C1}" destId="{852C6EA1-DF3F-4119-A5FA-5E060F19192B}" srcOrd="0" destOrd="0" parTransId="{0F2342B3-9B24-4E79-BE42-64D2740362A8}" sibTransId="{FDEDA7D7-E043-4FD8-B0E8-9ABDE6D55A19}"/>
    <dgm:cxn modelId="{7A88EF1B-EBA4-4B58-8C22-76FE3AF20C0A}" srcId="{E9576770-93B5-470C-8A75-E1EC05FB58C1}" destId="{D06D2D52-2933-4DE6-B395-5F8558193DE8}" srcOrd="3" destOrd="0" parTransId="{35C16407-0131-4BB8-A07C-B99BF34200C0}" sibTransId="{EF3BA3CD-D5CB-4373-B667-435F0B529EE8}"/>
    <dgm:cxn modelId="{05223EC7-6A4E-4B11-B5CA-0D5B70717BEE}" type="presOf" srcId="{D06D2D52-2933-4DE6-B395-5F8558193DE8}" destId="{84AC89DE-E083-43AD-9E02-EC8F30AB85D2}" srcOrd="0" destOrd="0" presId="urn:microsoft.com/office/officeart/2005/8/layout/funnel1"/>
    <dgm:cxn modelId="{36F283EB-E081-436D-BB7F-18C660DACC06}" type="presParOf" srcId="{65F9F089-9859-43BF-8DAD-AF361028E451}" destId="{70CF0138-93E7-4248-9772-9C5B4140A570}" srcOrd="0" destOrd="0" presId="urn:microsoft.com/office/officeart/2005/8/layout/funnel1"/>
    <dgm:cxn modelId="{E1CE0D4A-840E-4A46-83FA-4C0CA35701A0}" type="presParOf" srcId="{65F9F089-9859-43BF-8DAD-AF361028E451}" destId="{BAF2F51A-8E3A-4714-B595-22A96A8F66B8}" srcOrd="1" destOrd="0" presId="urn:microsoft.com/office/officeart/2005/8/layout/funnel1"/>
    <dgm:cxn modelId="{8D581439-C3E4-4E40-A87E-1DED84DE105B}" type="presParOf" srcId="{65F9F089-9859-43BF-8DAD-AF361028E451}" destId="{84AC89DE-E083-43AD-9E02-EC8F30AB85D2}" srcOrd="2" destOrd="0" presId="urn:microsoft.com/office/officeart/2005/8/layout/funnel1"/>
    <dgm:cxn modelId="{B0A1794F-5F9E-43F6-B3C5-CE711E42606B}" type="presParOf" srcId="{65F9F089-9859-43BF-8DAD-AF361028E451}" destId="{16A16E51-A782-4523-8935-C007A1687471}" srcOrd="3" destOrd="0" presId="urn:microsoft.com/office/officeart/2005/8/layout/funnel1"/>
    <dgm:cxn modelId="{9DEADDF7-22D3-4465-B5D2-6966DC96A10C}" type="presParOf" srcId="{65F9F089-9859-43BF-8DAD-AF361028E451}" destId="{16B6B1CF-61B2-4574-91DA-2F9E1EF8C7B3}" srcOrd="4" destOrd="0" presId="urn:microsoft.com/office/officeart/2005/8/layout/funnel1"/>
    <dgm:cxn modelId="{4AF7BE47-19E0-4D7B-802D-D0198CBE319C}" type="presParOf" srcId="{65F9F089-9859-43BF-8DAD-AF361028E451}" destId="{C49BB64A-2591-44C9-9271-F35D09F7BFBA}" srcOrd="5" destOrd="0" presId="urn:microsoft.com/office/officeart/2005/8/layout/funnel1"/>
    <dgm:cxn modelId="{60C4D615-40D2-4C3D-81FA-0331B95F9C5E}" type="presParOf" srcId="{65F9F089-9859-43BF-8DAD-AF361028E451}" destId="{B706DD53-9E03-4FC8-A757-C5525AD573EF}"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254D23-79AE-409B-B2BA-5FE1BFFF6074}" type="doc">
      <dgm:prSet loTypeId="urn:microsoft.com/office/officeart/2005/8/layout/hList9" loCatId="list" qsTypeId="urn:microsoft.com/office/officeart/2005/8/quickstyle/3d2" qsCatId="3D" csTypeId="urn:microsoft.com/office/officeart/2005/8/colors/accent1_2" csCatId="accent1" phldr="1"/>
      <dgm:spPr/>
      <dgm:t>
        <a:bodyPr/>
        <a:lstStyle/>
        <a:p>
          <a:endParaRPr lang="pt-PT"/>
        </a:p>
      </dgm:t>
    </dgm:pt>
    <dgm:pt modelId="{E3600AF6-47F3-4BFB-A4E6-D785CBF1A692}">
      <dgm:prSet phldrT="[Texto]"/>
      <dgm:spPr/>
      <dgm:t>
        <a:bodyPr/>
        <a:lstStyle/>
        <a:p>
          <a:r>
            <a:rPr lang="pt-PT" dirty="0" smtClean="0"/>
            <a:t>Profs. de </a:t>
          </a:r>
          <a:r>
            <a:rPr lang="pt-PT" dirty="0" smtClean="0"/>
            <a:t>PLM</a:t>
          </a:r>
          <a:endParaRPr lang="pt-PT" dirty="0"/>
        </a:p>
      </dgm:t>
    </dgm:pt>
    <dgm:pt modelId="{C7336A32-F843-490B-BB52-66892ED1B62B}" type="parTrans" cxnId="{5472F9DF-1B39-4EE7-971B-42DA9D7D9156}">
      <dgm:prSet/>
      <dgm:spPr/>
      <dgm:t>
        <a:bodyPr/>
        <a:lstStyle/>
        <a:p>
          <a:endParaRPr lang="pt-PT"/>
        </a:p>
      </dgm:t>
    </dgm:pt>
    <dgm:pt modelId="{8A445B28-6CD0-453F-8B02-517609F86FF8}" type="sibTrans" cxnId="{5472F9DF-1B39-4EE7-971B-42DA9D7D9156}">
      <dgm:prSet/>
      <dgm:spPr/>
      <dgm:t>
        <a:bodyPr/>
        <a:lstStyle/>
        <a:p>
          <a:endParaRPr lang="pt-PT"/>
        </a:p>
      </dgm:t>
    </dgm:pt>
    <dgm:pt modelId="{3FC0FE64-3171-443A-A0AF-FEE2863E318B}">
      <dgm:prSet phldrT="[Texto]"/>
      <dgm:spPr/>
      <dgm:t>
        <a:bodyPr/>
        <a:lstStyle/>
        <a:p>
          <a:r>
            <a:rPr lang="pt-PT" dirty="0" smtClean="0"/>
            <a:t>TOTAL: 6</a:t>
          </a:r>
          <a:endParaRPr lang="pt-PT" dirty="0"/>
        </a:p>
      </dgm:t>
    </dgm:pt>
    <dgm:pt modelId="{F384E686-5CAA-4CAC-80FF-6DAB762C6DCB}" type="parTrans" cxnId="{038B4D40-854A-4646-B770-212A6D6DCF62}">
      <dgm:prSet/>
      <dgm:spPr/>
      <dgm:t>
        <a:bodyPr/>
        <a:lstStyle/>
        <a:p>
          <a:endParaRPr lang="pt-PT"/>
        </a:p>
      </dgm:t>
    </dgm:pt>
    <dgm:pt modelId="{F8B92EF3-4CFA-412A-A757-05A59691A5AF}" type="sibTrans" cxnId="{038B4D40-854A-4646-B770-212A6D6DCF62}">
      <dgm:prSet/>
      <dgm:spPr/>
      <dgm:t>
        <a:bodyPr/>
        <a:lstStyle/>
        <a:p>
          <a:endParaRPr lang="pt-PT"/>
        </a:p>
      </dgm:t>
    </dgm:pt>
    <dgm:pt modelId="{53A094B6-7090-43BE-9EEB-AA2B36CAFEAD}">
      <dgm:prSet phldrT="[Texto]"/>
      <dgm:spPr/>
      <dgm:t>
        <a:bodyPr/>
        <a:lstStyle/>
        <a:p>
          <a:r>
            <a:rPr lang="pt-PT" dirty="0" smtClean="0"/>
            <a:t>Profs. de LE</a:t>
          </a:r>
          <a:endParaRPr lang="pt-PT" dirty="0"/>
        </a:p>
      </dgm:t>
    </dgm:pt>
    <dgm:pt modelId="{EA2D914C-32DB-4A72-A091-87EE710C5D22}" type="parTrans" cxnId="{BB21FEBF-0025-476C-8898-303164858AFB}">
      <dgm:prSet/>
      <dgm:spPr/>
      <dgm:t>
        <a:bodyPr/>
        <a:lstStyle/>
        <a:p>
          <a:endParaRPr lang="pt-PT"/>
        </a:p>
      </dgm:t>
    </dgm:pt>
    <dgm:pt modelId="{4594D1AD-ED79-418A-B39B-9D3A175BE875}" type="sibTrans" cxnId="{BB21FEBF-0025-476C-8898-303164858AFB}">
      <dgm:prSet/>
      <dgm:spPr/>
      <dgm:t>
        <a:bodyPr/>
        <a:lstStyle/>
        <a:p>
          <a:endParaRPr lang="pt-PT"/>
        </a:p>
      </dgm:t>
    </dgm:pt>
    <dgm:pt modelId="{E711DED0-DFA9-4EF0-9C72-C61DB1A0092B}">
      <dgm:prSet phldrT="[Texto]"/>
      <dgm:spPr/>
      <dgm:t>
        <a:bodyPr/>
        <a:lstStyle/>
        <a:p>
          <a:r>
            <a:rPr lang="pt-PT" dirty="0" smtClean="0"/>
            <a:t>Inglês + Alemão: 6 </a:t>
          </a:r>
          <a:endParaRPr lang="pt-PT" dirty="0"/>
        </a:p>
      </dgm:t>
    </dgm:pt>
    <dgm:pt modelId="{C8190786-CB18-4588-A566-16AEAC700050}" type="parTrans" cxnId="{A5FD093A-FF3E-48D3-A39E-0A787D466E4E}">
      <dgm:prSet/>
      <dgm:spPr/>
      <dgm:t>
        <a:bodyPr/>
        <a:lstStyle/>
        <a:p>
          <a:endParaRPr lang="pt-PT"/>
        </a:p>
      </dgm:t>
    </dgm:pt>
    <dgm:pt modelId="{D1561F5A-5FA8-4403-8DB7-E28F7C6C0C99}" type="sibTrans" cxnId="{A5FD093A-FF3E-48D3-A39E-0A787D466E4E}">
      <dgm:prSet/>
      <dgm:spPr/>
      <dgm:t>
        <a:bodyPr/>
        <a:lstStyle/>
        <a:p>
          <a:endParaRPr lang="pt-PT"/>
        </a:p>
      </dgm:t>
    </dgm:pt>
    <dgm:pt modelId="{F058AAA3-3D77-4357-8E46-F88AEA5D4D54}">
      <dgm:prSet phldrT="[Texto]"/>
      <dgm:spPr/>
      <dgm:t>
        <a:bodyPr/>
        <a:lstStyle/>
        <a:p>
          <a:r>
            <a:rPr lang="pt-PT" dirty="0" smtClean="0"/>
            <a:t>Inglês + Francês: 1</a:t>
          </a:r>
          <a:endParaRPr lang="pt-PT" dirty="0"/>
        </a:p>
      </dgm:t>
    </dgm:pt>
    <dgm:pt modelId="{5B31CEAC-DD68-463C-9B57-DCE4EA784F49}" type="parTrans" cxnId="{3089EBA0-31A8-4507-BE89-20CA8EFD6CB0}">
      <dgm:prSet/>
      <dgm:spPr/>
      <dgm:t>
        <a:bodyPr/>
        <a:lstStyle/>
        <a:p>
          <a:endParaRPr lang="pt-PT"/>
        </a:p>
      </dgm:t>
    </dgm:pt>
    <dgm:pt modelId="{C15A8122-02F8-48C6-84D3-E08B4912EDEF}" type="sibTrans" cxnId="{3089EBA0-31A8-4507-BE89-20CA8EFD6CB0}">
      <dgm:prSet/>
      <dgm:spPr/>
      <dgm:t>
        <a:bodyPr/>
        <a:lstStyle/>
        <a:p>
          <a:endParaRPr lang="pt-PT"/>
        </a:p>
      </dgm:t>
    </dgm:pt>
    <dgm:pt modelId="{5FF20EA3-CB58-4801-9D88-1882B91B7569}">
      <dgm:prSet phldrT="[Texto]"/>
      <dgm:spPr/>
      <dgm:t>
        <a:bodyPr/>
        <a:lstStyle/>
        <a:p>
          <a:r>
            <a:rPr lang="pt-PT" dirty="0" smtClean="0"/>
            <a:t>Português + Inglês: 4</a:t>
          </a:r>
          <a:endParaRPr lang="pt-PT" dirty="0"/>
        </a:p>
      </dgm:t>
    </dgm:pt>
    <dgm:pt modelId="{4564BA77-A999-449D-B109-C12031C1093F}" type="parTrans" cxnId="{03B81E89-4402-44E2-AA3E-DC457170995B}">
      <dgm:prSet/>
      <dgm:spPr/>
      <dgm:t>
        <a:bodyPr/>
        <a:lstStyle/>
        <a:p>
          <a:endParaRPr lang="pt-PT"/>
        </a:p>
      </dgm:t>
    </dgm:pt>
    <dgm:pt modelId="{38E7CD41-F9DE-45B4-8BE7-19C986E8210C}" type="sibTrans" cxnId="{03B81E89-4402-44E2-AA3E-DC457170995B}">
      <dgm:prSet/>
      <dgm:spPr/>
      <dgm:t>
        <a:bodyPr/>
        <a:lstStyle/>
        <a:p>
          <a:endParaRPr lang="pt-PT"/>
        </a:p>
      </dgm:t>
    </dgm:pt>
    <dgm:pt modelId="{51B2CB42-1148-4C16-9578-CF58669CC202}">
      <dgm:prSet phldrT="[Texto]"/>
      <dgm:spPr/>
      <dgm:t>
        <a:bodyPr/>
        <a:lstStyle/>
        <a:p>
          <a:r>
            <a:rPr lang="pt-PT" dirty="0" smtClean="0"/>
            <a:t>Português + Latim + Grego: 2</a:t>
          </a:r>
          <a:endParaRPr lang="pt-PT" dirty="0"/>
        </a:p>
      </dgm:t>
    </dgm:pt>
    <dgm:pt modelId="{8E436433-C589-4057-9D7E-A7B0CFD6A6B1}" type="parTrans" cxnId="{E77A6693-A3CA-404E-BE85-5A288040FD8A}">
      <dgm:prSet/>
      <dgm:spPr/>
      <dgm:t>
        <a:bodyPr/>
        <a:lstStyle/>
        <a:p>
          <a:endParaRPr lang="pt-PT"/>
        </a:p>
      </dgm:t>
    </dgm:pt>
    <dgm:pt modelId="{3FB56E10-793D-4999-82D7-C6684D281AE3}" type="sibTrans" cxnId="{E77A6693-A3CA-404E-BE85-5A288040FD8A}">
      <dgm:prSet/>
      <dgm:spPr/>
      <dgm:t>
        <a:bodyPr/>
        <a:lstStyle/>
        <a:p>
          <a:endParaRPr lang="pt-PT"/>
        </a:p>
      </dgm:t>
    </dgm:pt>
    <dgm:pt modelId="{C690A6F8-248C-47B7-80DA-9754A68B4297}">
      <dgm:prSet phldrT="[Texto]"/>
      <dgm:spPr/>
      <dgm:t>
        <a:bodyPr/>
        <a:lstStyle/>
        <a:p>
          <a:r>
            <a:rPr lang="pt-PT" dirty="0" smtClean="0"/>
            <a:t>TOTAL: 10</a:t>
          </a:r>
          <a:endParaRPr lang="pt-PT" dirty="0"/>
        </a:p>
      </dgm:t>
    </dgm:pt>
    <dgm:pt modelId="{0D03ABFD-752C-4E22-A84C-BDDFB6950C63}" type="parTrans" cxnId="{8A3D8B1F-EDF6-4CEF-B04A-D879BFB4EE1C}">
      <dgm:prSet/>
      <dgm:spPr/>
      <dgm:t>
        <a:bodyPr/>
        <a:lstStyle/>
        <a:p>
          <a:endParaRPr lang="pt-PT"/>
        </a:p>
      </dgm:t>
    </dgm:pt>
    <dgm:pt modelId="{B3298488-4466-46A5-B49A-8EDB9A6AB102}" type="sibTrans" cxnId="{8A3D8B1F-EDF6-4CEF-B04A-D879BFB4EE1C}">
      <dgm:prSet/>
      <dgm:spPr/>
      <dgm:t>
        <a:bodyPr/>
        <a:lstStyle/>
        <a:p>
          <a:endParaRPr lang="pt-PT"/>
        </a:p>
      </dgm:t>
    </dgm:pt>
    <dgm:pt modelId="{628FE442-461D-4CBA-9F0F-9DB51E605A3A}">
      <dgm:prSet phldrT="[Texto]"/>
      <dgm:spPr/>
      <dgm:t>
        <a:bodyPr/>
        <a:lstStyle/>
        <a:p>
          <a:r>
            <a:rPr lang="pt-PT" dirty="0" smtClean="0"/>
            <a:t>Português + Francês: 3</a:t>
          </a:r>
          <a:endParaRPr lang="pt-PT" dirty="0"/>
        </a:p>
      </dgm:t>
    </dgm:pt>
    <dgm:pt modelId="{697F8F54-23E8-48E5-AD12-CF95C0474270}" type="parTrans" cxnId="{9EB1B708-E155-4B38-AEA4-013C6908F8DB}">
      <dgm:prSet/>
      <dgm:spPr/>
      <dgm:t>
        <a:bodyPr/>
        <a:lstStyle/>
        <a:p>
          <a:endParaRPr lang="pt-PT"/>
        </a:p>
      </dgm:t>
    </dgm:pt>
    <dgm:pt modelId="{DF6CC330-8E7A-4787-8B4B-131931501EB5}" type="sibTrans" cxnId="{9EB1B708-E155-4B38-AEA4-013C6908F8DB}">
      <dgm:prSet/>
      <dgm:spPr/>
      <dgm:t>
        <a:bodyPr/>
        <a:lstStyle/>
        <a:p>
          <a:endParaRPr lang="pt-PT"/>
        </a:p>
      </dgm:t>
    </dgm:pt>
    <dgm:pt modelId="{1B72018E-ECB6-4249-9763-8D3216DC2DFA}" type="pres">
      <dgm:prSet presAssocID="{FC254D23-79AE-409B-B2BA-5FE1BFFF6074}" presName="list" presStyleCnt="0">
        <dgm:presLayoutVars>
          <dgm:dir/>
          <dgm:animLvl val="lvl"/>
        </dgm:presLayoutVars>
      </dgm:prSet>
      <dgm:spPr/>
      <dgm:t>
        <a:bodyPr/>
        <a:lstStyle/>
        <a:p>
          <a:endParaRPr lang="pt-PT"/>
        </a:p>
      </dgm:t>
    </dgm:pt>
    <dgm:pt modelId="{FADD41B5-1159-4FE8-BF50-0FFF6C79A53F}" type="pres">
      <dgm:prSet presAssocID="{E3600AF6-47F3-4BFB-A4E6-D785CBF1A692}" presName="posSpace" presStyleCnt="0"/>
      <dgm:spPr/>
    </dgm:pt>
    <dgm:pt modelId="{BEEA3338-25B1-4E8F-98E6-7665A49DF7C3}" type="pres">
      <dgm:prSet presAssocID="{E3600AF6-47F3-4BFB-A4E6-D785CBF1A692}" presName="vertFlow" presStyleCnt="0"/>
      <dgm:spPr/>
    </dgm:pt>
    <dgm:pt modelId="{8486C21E-D3D7-4A23-8C5B-6BA0DAC871D0}" type="pres">
      <dgm:prSet presAssocID="{E3600AF6-47F3-4BFB-A4E6-D785CBF1A692}" presName="topSpace" presStyleCnt="0"/>
      <dgm:spPr/>
    </dgm:pt>
    <dgm:pt modelId="{FCC8F16D-1317-48B4-8D7F-14C2AFA2D8D8}" type="pres">
      <dgm:prSet presAssocID="{E3600AF6-47F3-4BFB-A4E6-D785CBF1A692}" presName="firstComp" presStyleCnt="0"/>
      <dgm:spPr/>
    </dgm:pt>
    <dgm:pt modelId="{15144ED6-FCC2-43D5-9B50-CB89D3479098}" type="pres">
      <dgm:prSet presAssocID="{E3600AF6-47F3-4BFB-A4E6-D785CBF1A692}" presName="firstChild" presStyleLbl="bgAccFollowNode1" presStyleIdx="0" presStyleCnt="7"/>
      <dgm:spPr/>
      <dgm:t>
        <a:bodyPr/>
        <a:lstStyle/>
        <a:p>
          <a:endParaRPr lang="pt-PT"/>
        </a:p>
      </dgm:t>
    </dgm:pt>
    <dgm:pt modelId="{712DA79A-B6D9-40B2-9AB9-49658654EF84}" type="pres">
      <dgm:prSet presAssocID="{E3600AF6-47F3-4BFB-A4E6-D785CBF1A692}" presName="firstChildTx" presStyleLbl="bgAccFollowNode1" presStyleIdx="0" presStyleCnt="7">
        <dgm:presLayoutVars>
          <dgm:bulletEnabled val="1"/>
        </dgm:presLayoutVars>
      </dgm:prSet>
      <dgm:spPr/>
      <dgm:t>
        <a:bodyPr/>
        <a:lstStyle/>
        <a:p>
          <a:endParaRPr lang="pt-PT"/>
        </a:p>
      </dgm:t>
    </dgm:pt>
    <dgm:pt modelId="{FE20A481-F292-4F56-AC03-A369253ADF8A}" type="pres">
      <dgm:prSet presAssocID="{5FF20EA3-CB58-4801-9D88-1882B91B7569}" presName="comp" presStyleCnt="0"/>
      <dgm:spPr/>
    </dgm:pt>
    <dgm:pt modelId="{607AE0A3-8AEC-4E7F-83B7-B7C65D4CDA4E}" type="pres">
      <dgm:prSet presAssocID="{5FF20EA3-CB58-4801-9D88-1882B91B7569}" presName="child" presStyleLbl="bgAccFollowNode1" presStyleIdx="1" presStyleCnt="7"/>
      <dgm:spPr/>
      <dgm:t>
        <a:bodyPr/>
        <a:lstStyle/>
        <a:p>
          <a:endParaRPr lang="pt-PT"/>
        </a:p>
      </dgm:t>
    </dgm:pt>
    <dgm:pt modelId="{EB2F2323-E73B-46C2-8895-A2AA40012909}" type="pres">
      <dgm:prSet presAssocID="{5FF20EA3-CB58-4801-9D88-1882B91B7569}" presName="childTx" presStyleLbl="bgAccFollowNode1" presStyleIdx="1" presStyleCnt="7">
        <dgm:presLayoutVars>
          <dgm:bulletEnabled val="1"/>
        </dgm:presLayoutVars>
      </dgm:prSet>
      <dgm:spPr/>
      <dgm:t>
        <a:bodyPr/>
        <a:lstStyle/>
        <a:p>
          <a:endParaRPr lang="pt-PT"/>
        </a:p>
      </dgm:t>
    </dgm:pt>
    <dgm:pt modelId="{E68C50F6-AE94-4DFC-986D-B09810CF6481}" type="pres">
      <dgm:prSet presAssocID="{51B2CB42-1148-4C16-9578-CF58669CC202}" presName="comp" presStyleCnt="0"/>
      <dgm:spPr/>
    </dgm:pt>
    <dgm:pt modelId="{9EF613FF-FCC4-4483-9F94-4268D9C68EA5}" type="pres">
      <dgm:prSet presAssocID="{51B2CB42-1148-4C16-9578-CF58669CC202}" presName="child" presStyleLbl="bgAccFollowNode1" presStyleIdx="2" presStyleCnt="7"/>
      <dgm:spPr/>
      <dgm:t>
        <a:bodyPr/>
        <a:lstStyle/>
        <a:p>
          <a:endParaRPr lang="pt-PT"/>
        </a:p>
      </dgm:t>
    </dgm:pt>
    <dgm:pt modelId="{5BF32B10-F5F7-4281-AF42-274CD6C46165}" type="pres">
      <dgm:prSet presAssocID="{51B2CB42-1148-4C16-9578-CF58669CC202}" presName="childTx" presStyleLbl="bgAccFollowNode1" presStyleIdx="2" presStyleCnt="7">
        <dgm:presLayoutVars>
          <dgm:bulletEnabled val="1"/>
        </dgm:presLayoutVars>
      </dgm:prSet>
      <dgm:spPr/>
      <dgm:t>
        <a:bodyPr/>
        <a:lstStyle/>
        <a:p>
          <a:endParaRPr lang="pt-PT"/>
        </a:p>
      </dgm:t>
    </dgm:pt>
    <dgm:pt modelId="{8E6658F8-C7B3-4F38-8E10-0DA057D80813}" type="pres">
      <dgm:prSet presAssocID="{E3600AF6-47F3-4BFB-A4E6-D785CBF1A692}" presName="negSpace" presStyleCnt="0"/>
      <dgm:spPr/>
    </dgm:pt>
    <dgm:pt modelId="{B9F23A63-2681-443F-A4E4-9EDF8B4D1B63}" type="pres">
      <dgm:prSet presAssocID="{E3600AF6-47F3-4BFB-A4E6-D785CBF1A692}" presName="circle" presStyleLbl="node1" presStyleIdx="0" presStyleCnt="2"/>
      <dgm:spPr/>
      <dgm:t>
        <a:bodyPr/>
        <a:lstStyle/>
        <a:p>
          <a:endParaRPr lang="pt-PT"/>
        </a:p>
      </dgm:t>
    </dgm:pt>
    <dgm:pt modelId="{696F29CA-2005-48FD-B72B-4815518C0FB3}" type="pres">
      <dgm:prSet presAssocID="{8A445B28-6CD0-453F-8B02-517609F86FF8}" presName="transSpace" presStyleCnt="0"/>
      <dgm:spPr/>
    </dgm:pt>
    <dgm:pt modelId="{12C9442F-F27D-418D-A519-9F89C7782181}" type="pres">
      <dgm:prSet presAssocID="{53A094B6-7090-43BE-9EEB-AA2B36CAFEAD}" presName="posSpace" presStyleCnt="0"/>
      <dgm:spPr/>
    </dgm:pt>
    <dgm:pt modelId="{17E99189-DBCC-4751-8964-3784F6578709}" type="pres">
      <dgm:prSet presAssocID="{53A094B6-7090-43BE-9EEB-AA2B36CAFEAD}" presName="vertFlow" presStyleCnt="0"/>
      <dgm:spPr/>
    </dgm:pt>
    <dgm:pt modelId="{94AA7BF0-271D-48DE-9D96-25077F11C5E1}" type="pres">
      <dgm:prSet presAssocID="{53A094B6-7090-43BE-9EEB-AA2B36CAFEAD}" presName="topSpace" presStyleCnt="0"/>
      <dgm:spPr/>
    </dgm:pt>
    <dgm:pt modelId="{299B7AE5-165E-4260-82E6-10070D76BACF}" type="pres">
      <dgm:prSet presAssocID="{53A094B6-7090-43BE-9EEB-AA2B36CAFEAD}" presName="firstComp" presStyleCnt="0"/>
      <dgm:spPr/>
    </dgm:pt>
    <dgm:pt modelId="{1B60976E-90A8-4B15-9002-8D2987692205}" type="pres">
      <dgm:prSet presAssocID="{53A094B6-7090-43BE-9EEB-AA2B36CAFEAD}" presName="firstChild" presStyleLbl="bgAccFollowNode1" presStyleIdx="3" presStyleCnt="7"/>
      <dgm:spPr/>
      <dgm:t>
        <a:bodyPr/>
        <a:lstStyle/>
        <a:p>
          <a:endParaRPr lang="pt-PT"/>
        </a:p>
      </dgm:t>
    </dgm:pt>
    <dgm:pt modelId="{35445F9C-0D83-40F6-8875-9CCC2F66ED36}" type="pres">
      <dgm:prSet presAssocID="{53A094B6-7090-43BE-9EEB-AA2B36CAFEAD}" presName="firstChildTx" presStyleLbl="bgAccFollowNode1" presStyleIdx="3" presStyleCnt="7">
        <dgm:presLayoutVars>
          <dgm:bulletEnabled val="1"/>
        </dgm:presLayoutVars>
      </dgm:prSet>
      <dgm:spPr/>
      <dgm:t>
        <a:bodyPr/>
        <a:lstStyle/>
        <a:p>
          <a:endParaRPr lang="pt-PT"/>
        </a:p>
      </dgm:t>
    </dgm:pt>
    <dgm:pt modelId="{962BB55F-1DA4-45B4-A74F-51722E804F33}" type="pres">
      <dgm:prSet presAssocID="{628FE442-461D-4CBA-9F0F-9DB51E605A3A}" presName="comp" presStyleCnt="0"/>
      <dgm:spPr/>
    </dgm:pt>
    <dgm:pt modelId="{B9980F2A-8070-4332-B218-899220E17377}" type="pres">
      <dgm:prSet presAssocID="{628FE442-461D-4CBA-9F0F-9DB51E605A3A}" presName="child" presStyleLbl="bgAccFollowNode1" presStyleIdx="4" presStyleCnt="7"/>
      <dgm:spPr/>
      <dgm:t>
        <a:bodyPr/>
        <a:lstStyle/>
        <a:p>
          <a:endParaRPr lang="pt-PT"/>
        </a:p>
      </dgm:t>
    </dgm:pt>
    <dgm:pt modelId="{C11B4EAB-DC15-4CE0-9905-FBB7499692FF}" type="pres">
      <dgm:prSet presAssocID="{628FE442-461D-4CBA-9F0F-9DB51E605A3A}" presName="childTx" presStyleLbl="bgAccFollowNode1" presStyleIdx="4" presStyleCnt="7">
        <dgm:presLayoutVars>
          <dgm:bulletEnabled val="1"/>
        </dgm:presLayoutVars>
      </dgm:prSet>
      <dgm:spPr/>
      <dgm:t>
        <a:bodyPr/>
        <a:lstStyle/>
        <a:p>
          <a:endParaRPr lang="pt-PT"/>
        </a:p>
      </dgm:t>
    </dgm:pt>
    <dgm:pt modelId="{B0CE207E-1E0C-4380-88DE-945C6F445ADA}" type="pres">
      <dgm:prSet presAssocID="{E711DED0-DFA9-4EF0-9C72-C61DB1A0092B}" presName="comp" presStyleCnt="0"/>
      <dgm:spPr/>
    </dgm:pt>
    <dgm:pt modelId="{EA021B4A-B160-4EDB-85E6-6E1E9F6B104B}" type="pres">
      <dgm:prSet presAssocID="{E711DED0-DFA9-4EF0-9C72-C61DB1A0092B}" presName="child" presStyleLbl="bgAccFollowNode1" presStyleIdx="5" presStyleCnt="7"/>
      <dgm:spPr/>
      <dgm:t>
        <a:bodyPr/>
        <a:lstStyle/>
        <a:p>
          <a:endParaRPr lang="pt-PT"/>
        </a:p>
      </dgm:t>
    </dgm:pt>
    <dgm:pt modelId="{DCFA140B-B4CF-4BB1-A7B8-8BDB965270B1}" type="pres">
      <dgm:prSet presAssocID="{E711DED0-DFA9-4EF0-9C72-C61DB1A0092B}" presName="childTx" presStyleLbl="bgAccFollowNode1" presStyleIdx="5" presStyleCnt="7">
        <dgm:presLayoutVars>
          <dgm:bulletEnabled val="1"/>
        </dgm:presLayoutVars>
      </dgm:prSet>
      <dgm:spPr/>
      <dgm:t>
        <a:bodyPr/>
        <a:lstStyle/>
        <a:p>
          <a:endParaRPr lang="pt-PT"/>
        </a:p>
      </dgm:t>
    </dgm:pt>
    <dgm:pt modelId="{ECA8EBBA-C221-4906-9B26-30178762C874}" type="pres">
      <dgm:prSet presAssocID="{F058AAA3-3D77-4357-8E46-F88AEA5D4D54}" presName="comp" presStyleCnt="0"/>
      <dgm:spPr/>
    </dgm:pt>
    <dgm:pt modelId="{B18AE352-97DC-48BF-BF6A-75A28612229F}" type="pres">
      <dgm:prSet presAssocID="{F058AAA3-3D77-4357-8E46-F88AEA5D4D54}" presName="child" presStyleLbl="bgAccFollowNode1" presStyleIdx="6" presStyleCnt="7"/>
      <dgm:spPr/>
      <dgm:t>
        <a:bodyPr/>
        <a:lstStyle/>
        <a:p>
          <a:endParaRPr lang="pt-PT"/>
        </a:p>
      </dgm:t>
    </dgm:pt>
    <dgm:pt modelId="{1DEC7C2C-9C32-468E-82D1-FF355DB6C9D6}" type="pres">
      <dgm:prSet presAssocID="{F058AAA3-3D77-4357-8E46-F88AEA5D4D54}" presName="childTx" presStyleLbl="bgAccFollowNode1" presStyleIdx="6" presStyleCnt="7">
        <dgm:presLayoutVars>
          <dgm:bulletEnabled val="1"/>
        </dgm:presLayoutVars>
      </dgm:prSet>
      <dgm:spPr/>
      <dgm:t>
        <a:bodyPr/>
        <a:lstStyle/>
        <a:p>
          <a:endParaRPr lang="pt-PT"/>
        </a:p>
      </dgm:t>
    </dgm:pt>
    <dgm:pt modelId="{56E2CB3D-31DE-4A1C-A205-497DE32AEA68}" type="pres">
      <dgm:prSet presAssocID="{53A094B6-7090-43BE-9EEB-AA2B36CAFEAD}" presName="negSpace" presStyleCnt="0"/>
      <dgm:spPr/>
    </dgm:pt>
    <dgm:pt modelId="{E23200EA-1566-40E5-AD75-A826B43FE5B5}" type="pres">
      <dgm:prSet presAssocID="{53A094B6-7090-43BE-9EEB-AA2B36CAFEAD}" presName="circle" presStyleLbl="node1" presStyleIdx="1" presStyleCnt="2"/>
      <dgm:spPr/>
      <dgm:t>
        <a:bodyPr/>
        <a:lstStyle/>
        <a:p>
          <a:endParaRPr lang="pt-PT"/>
        </a:p>
      </dgm:t>
    </dgm:pt>
  </dgm:ptLst>
  <dgm:cxnLst>
    <dgm:cxn modelId="{BB21FEBF-0025-476C-8898-303164858AFB}" srcId="{FC254D23-79AE-409B-B2BA-5FE1BFFF6074}" destId="{53A094B6-7090-43BE-9EEB-AA2B36CAFEAD}" srcOrd="1" destOrd="0" parTransId="{EA2D914C-32DB-4A72-A091-87EE710C5D22}" sibTransId="{4594D1AD-ED79-418A-B39B-9D3A175BE875}"/>
    <dgm:cxn modelId="{908F7DA2-DC43-438A-88A4-40AFC2925601}" type="presOf" srcId="{F058AAA3-3D77-4357-8E46-F88AEA5D4D54}" destId="{1DEC7C2C-9C32-468E-82D1-FF355DB6C9D6}" srcOrd="1" destOrd="0" presId="urn:microsoft.com/office/officeart/2005/8/layout/hList9"/>
    <dgm:cxn modelId="{8A3D8B1F-EDF6-4CEF-B04A-D879BFB4EE1C}" srcId="{53A094B6-7090-43BE-9EEB-AA2B36CAFEAD}" destId="{C690A6F8-248C-47B7-80DA-9754A68B4297}" srcOrd="0" destOrd="0" parTransId="{0D03ABFD-752C-4E22-A84C-BDDFB6950C63}" sibTransId="{B3298488-4466-46A5-B49A-8EDB9A6AB102}"/>
    <dgm:cxn modelId="{A5FD093A-FF3E-48D3-A39E-0A787D466E4E}" srcId="{53A094B6-7090-43BE-9EEB-AA2B36CAFEAD}" destId="{E711DED0-DFA9-4EF0-9C72-C61DB1A0092B}" srcOrd="2" destOrd="0" parTransId="{C8190786-CB18-4588-A566-16AEAC700050}" sibTransId="{D1561F5A-5FA8-4403-8DB7-E28F7C6C0C99}"/>
    <dgm:cxn modelId="{E77A6693-A3CA-404E-BE85-5A288040FD8A}" srcId="{E3600AF6-47F3-4BFB-A4E6-D785CBF1A692}" destId="{51B2CB42-1148-4C16-9578-CF58669CC202}" srcOrd="2" destOrd="0" parTransId="{8E436433-C589-4057-9D7E-A7B0CFD6A6B1}" sibTransId="{3FB56E10-793D-4999-82D7-C6684D281AE3}"/>
    <dgm:cxn modelId="{038B4D40-854A-4646-B770-212A6D6DCF62}" srcId="{E3600AF6-47F3-4BFB-A4E6-D785CBF1A692}" destId="{3FC0FE64-3171-443A-A0AF-FEE2863E318B}" srcOrd="0" destOrd="0" parTransId="{F384E686-5CAA-4CAC-80FF-6DAB762C6DCB}" sibTransId="{F8B92EF3-4CFA-412A-A757-05A59691A5AF}"/>
    <dgm:cxn modelId="{D4BBEE0D-60FA-48F1-B58E-83AA757A88DE}" type="presOf" srcId="{51B2CB42-1148-4C16-9578-CF58669CC202}" destId="{9EF613FF-FCC4-4483-9F94-4268D9C68EA5}" srcOrd="0" destOrd="0" presId="urn:microsoft.com/office/officeart/2005/8/layout/hList9"/>
    <dgm:cxn modelId="{D6BAE70B-912C-4625-8771-D50B2F4DB01B}" type="presOf" srcId="{5FF20EA3-CB58-4801-9D88-1882B91B7569}" destId="{EB2F2323-E73B-46C2-8895-A2AA40012909}" srcOrd="1" destOrd="0" presId="urn:microsoft.com/office/officeart/2005/8/layout/hList9"/>
    <dgm:cxn modelId="{1F20FE7C-4481-464B-9051-2713B599565C}" type="presOf" srcId="{E711DED0-DFA9-4EF0-9C72-C61DB1A0092B}" destId="{DCFA140B-B4CF-4BB1-A7B8-8BDB965270B1}" srcOrd="1" destOrd="0" presId="urn:microsoft.com/office/officeart/2005/8/layout/hList9"/>
    <dgm:cxn modelId="{94038BFF-DDA9-45C2-8840-49DA7DBAD65A}" type="presOf" srcId="{3FC0FE64-3171-443A-A0AF-FEE2863E318B}" destId="{712DA79A-B6D9-40B2-9AB9-49658654EF84}" srcOrd="1" destOrd="0" presId="urn:microsoft.com/office/officeart/2005/8/layout/hList9"/>
    <dgm:cxn modelId="{642E1589-A635-4894-B772-9CE096A28456}" type="presOf" srcId="{F058AAA3-3D77-4357-8E46-F88AEA5D4D54}" destId="{B18AE352-97DC-48BF-BF6A-75A28612229F}" srcOrd="0" destOrd="0" presId="urn:microsoft.com/office/officeart/2005/8/layout/hList9"/>
    <dgm:cxn modelId="{3089EBA0-31A8-4507-BE89-20CA8EFD6CB0}" srcId="{53A094B6-7090-43BE-9EEB-AA2B36CAFEAD}" destId="{F058AAA3-3D77-4357-8E46-F88AEA5D4D54}" srcOrd="3" destOrd="0" parTransId="{5B31CEAC-DD68-463C-9B57-DCE4EA784F49}" sibTransId="{C15A8122-02F8-48C6-84D3-E08B4912EDEF}"/>
    <dgm:cxn modelId="{79BF110C-92AD-4C2B-97EB-E3E3FA83A3FD}" type="presOf" srcId="{5FF20EA3-CB58-4801-9D88-1882B91B7569}" destId="{607AE0A3-8AEC-4E7F-83B7-B7C65D4CDA4E}" srcOrd="0" destOrd="0" presId="urn:microsoft.com/office/officeart/2005/8/layout/hList9"/>
    <dgm:cxn modelId="{E5D3F849-9E1F-4338-90F4-86B72C337AB1}" type="presOf" srcId="{628FE442-461D-4CBA-9F0F-9DB51E605A3A}" destId="{C11B4EAB-DC15-4CE0-9905-FBB7499692FF}" srcOrd="1" destOrd="0" presId="urn:microsoft.com/office/officeart/2005/8/layout/hList9"/>
    <dgm:cxn modelId="{253ACB29-2B11-4425-BBF5-850122EE5A0D}" type="presOf" srcId="{C690A6F8-248C-47B7-80DA-9754A68B4297}" destId="{1B60976E-90A8-4B15-9002-8D2987692205}" srcOrd="0" destOrd="0" presId="urn:microsoft.com/office/officeart/2005/8/layout/hList9"/>
    <dgm:cxn modelId="{11DCD8A9-F89F-437B-87E3-703F7335EA55}" type="presOf" srcId="{53A094B6-7090-43BE-9EEB-AA2B36CAFEAD}" destId="{E23200EA-1566-40E5-AD75-A826B43FE5B5}" srcOrd="0" destOrd="0" presId="urn:microsoft.com/office/officeart/2005/8/layout/hList9"/>
    <dgm:cxn modelId="{114BBC19-E622-416C-8DDE-A77A6351E029}" type="presOf" srcId="{3FC0FE64-3171-443A-A0AF-FEE2863E318B}" destId="{15144ED6-FCC2-43D5-9B50-CB89D3479098}" srcOrd="0" destOrd="0" presId="urn:microsoft.com/office/officeart/2005/8/layout/hList9"/>
    <dgm:cxn modelId="{03B81E89-4402-44E2-AA3E-DC457170995B}" srcId="{E3600AF6-47F3-4BFB-A4E6-D785CBF1A692}" destId="{5FF20EA3-CB58-4801-9D88-1882B91B7569}" srcOrd="1" destOrd="0" parTransId="{4564BA77-A999-449D-B109-C12031C1093F}" sibTransId="{38E7CD41-F9DE-45B4-8BE7-19C986E8210C}"/>
    <dgm:cxn modelId="{F33EA0EC-3675-4903-AE14-F7AFA525B1A0}" type="presOf" srcId="{51B2CB42-1148-4C16-9578-CF58669CC202}" destId="{5BF32B10-F5F7-4281-AF42-274CD6C46165}" srcOrd="1" destOrd="0" presId="urn:microsoft.com/office/officeart/2005/8/layout/hList9"/>
    <dgm:cxn modelId="{57C4C089-A25C-45A8-9EFF-1B0D8EB9C5AE}" type="presOf" srcId="{C690A6F8-248C-47B7-80DA-9754A68B4297}" destId="{35445F9C-0D83-40F6-8875-9CCC2F66ED36}" srcOrd="1" destOrd="0" presId="urn:microsoft.com/office/officeart/2005/8/layout/hList9"/>
    <dgm:cxn modelId="{43D8FC86-7119-4611-912F-C0D616D23EEA}" type="presOf" srcId="{628FE442-461D-4CBA-9F0F-9DB51E605A3A}" destId="{B9980F2A-8070-4332-B218-899220E17377}" srcOrd="0" destOrd="0" presId="urn:microsoft.com/office/officeart/2005/8/layout/hList9"/>
    <dgm:cxn modelId="{83F32544-6AD1-4F53-B95B-4F2CFC48A064}" type="presOf" srcId="{E711DED0-DFA9-4EF0-9C72-C61DB1A0092B}" destId="{EA021B4A-B160-4EDB-85E6-6E1E9F6B104B}" srcOrd="0" destOrd="0" presId="urn:microsoft.com/office/officeart/2005/8/layout/hList9"/>
    <dgm:cxn modelId="{CA840008-4280-44E3-A4A3-1177324E5E95}" type="presOf" srcId="{E3600AF6-47F3-4BFB-A4E6-D785CBF1A692}" destId="{B9F23A63-2681-443F-A4E4-9EDF8B4D1B63}" srcOrd="0" destOrd="0" presId="urn:microsoft.com/office/officeart/2005/8/layout/hList9"/>
    <dgm:cxn modelId="{5472F9DF-1B39-4EE7-971B-42DA9D7D9156}" srcId="{FC254D23-79AE-409B-B2BA-5FE1BFFF6074}" destId="{E3600AF6-47F3-4BFB-A4E6-D785CBF1A692}" srcOrd="0" destOrd="0" parTransId="{C7336A32-F843-490B-BB52-66892ED1B62B}" sibTransId="{8A445B28-6CD0-453F-8B02-517609F86FF8}"/>
    <dgm:cxn modelId="{9EB1B708-E155-4B38-AEA4-013C6908F8DB}" srcId="{53A094B6-7090-43BE-9EEB-AA2B36CAFEAD}" destId="{628FE442-461D-4CBA-9F0F-9DB51E605A3A}" srcOrd="1" destOrd="0" parTransId="{697F8F54-23E8-48E5-AD12-CF95C0474270}" sibTransId="{DF6CC330-8E7A-4787-8B4B-131931501EB5}"/>
    <dgm:cxn modelId="{E5C55DB1-2967-4942-B595-86E57B4D8799}" type="presOf" srcId="{FC254D23-79AE-409B-B2BA-5FE1BFFF6074}" destId="{1B72018E-ECB6-4249-9763-8D3216DC2DFA}" srcOrd="0" destOrd="0" presId="urn:microsoft.com/office/officeart/2005/8/layout/hList9"/>
    <dgm:cxn modelId="{DDD632E6-984E-43F2-ABAE-DF55D9D9D9D9}" type="presParOf" srcId="{1B72018E-ECB6-4249-9763-8D3216DC2DFA}" destId="{FADD41B5-1159-4FE8-BF50-0FFF6C79A53F}" srcOrd="0" destOrd="0" presId="urn:microsoft.com/office/officeart/2005/8/layout/hList9"/>
    <dgm:cxn modelId="{F49791F8-4B8B-4CA0-A834-CC26D8151FD9}" type="presParOf" srcId="{1B72018E-ECB6-4249-9763-8D3216DC2DFA}" destId="{BEEA3338-25B1-4E8F-98E6-7665A49DF7C3}" srcOrd="1" destOrd="0" presId="urn:microsoft.com/office/officeart/2005/8/layout/hList9"/>
    <dgm:cxn modelId="{47DBE9B2-D2E8-424F-A534-A3B242DEE851}" type="presParOf" srcId="{BEEA3338-25B1-4E8F-98E6-7665A49DF7C3}" destId="{8486C21E-D3D7-4A23-8C5B-6BA0DAC871D0}" srcOrd="0" destOrd="0" presId="urn:microsoft.com/office/officeart/2005/8/layout/hList9"/>
    <dgm:cxn modelId="{81E4DE1E-4E6D-491D-89F7-DDFC4D7CC1CC}" type="presParOf" srcId="{BEEA3338-25B1-4E8F-98E6-7665A49DF7C3}" destId="{FCC8F16D-1317-48B4-8D7F-14C2AFA2D8D8}" srcOrd="1" destOrd="0" presId="urn:microsoft.com/office/officeart/2005/8/layout/hList9"/>
    <dgm:cxn modelId="{3D2451CA-716D-4521-B9A6-3A51A40B2BDC}" type="presParOf" srcId="{FCC8F16D-1317-48B4-8D7F-14C2AFA2D8D8}" destId="{15144ED6-FCC2-43D5-9B50-CB89D3479098}" srcOrd="0" destOrd="0" presId="urn:microsoft.com/office/officeart/2005/8/layout/hList9"/>
    <dgm:cxn modelId="{22034FAF-6EC5-4A50-8796-DE4E806A7F2F}" type="presParOf" srcId="{FCC8F16D-1317-48B4-8D7F-14C2AFA2D8D8}" destId="{712DA79A-B6D9-40B2-9AB9-49658654EF84}" srcOrd="1" destOrd="0" presId="urn:microsoft.com/office/officeart/2005/8/layout/hList9"/>
    <dgm:cxn modelId="{07BAAAE0-DEB3-46FA-9766-44996A814D51}" type="presParOf" srcId="{BEEA3338-25B1-4E8F-98E6-7665A49DF7C3}" destId="{FE20A481-F292-4F56-AC03-A369253ADF8A}" srcOrd="2" destOrd="0" presId="urn:microsoft.com/office/officeart/2005/8/layout/hList9"/>
    <dgm:cxn modelId="{7547A1BD-164C-4265-8149-729795661E2B}" type="presParOf" srcId="{FE20A481-F292-4F56-AC03-A369253ADF8A}" destId="{607AE0A3-8AEC-4E7F-83B7-B7C65D4CDA4E}" srcOrd="0" destOrd="0" presId="urn:microsoft.com/office/officeart/2005/8/layout/hList9"/>
    <dgm:cxn modelId="{D7D2F2E3-B097-44B3-9AE1-724C90763092}" type="presParOf" srcId="{FE20A481-F292-4F56-AC03-A369253ADF8A}" destId="{EB2F2323-E73B-46C2-8895-A2AA40012909}" srcOrd="1" destOrd="0" presId="urn:microsoft.com/office/officeart/2005/8/layout/hList9"/>
    <dgm:cxn modelId="{5626BC7A-1F3F-48A3-93E5-4FCC370E8939}" type="presParOf" srcId="{BEEA3338-25B1-4E8F-98E6-7665A49DF7C3}" destId="{E68C50F6-AE94-4DFC-986D-B09810CF6481}" srcOrd="3" destOrd="0" presId="urn:microsoft.com/office/officeart/2005/8/layout/hList9"/>
    <dgm:cxn modelId="{EEED9007-E5D6-4AED-B33C-473AD4E14CF8}" type="presParOf" srcId="{E68C50F6-AE94-4DFC-986D-B09810CF6481}" destId="{9EF613FF-FCC4-4483-9F94-4268D9C68EA5}" srcOrd="0" destOrd="0" presId="urn:microsoft.com/office/officeart/2005/8/layout/hList9"/>
    <dgm:cxn modelId="{FB1E74D1-CA11-46E3-BD0F-BB20860A8BA9}" type="presParOf" srcId="{E68C50F6-AE94-4DFC-986D-B09810CF6481}" destId="{5BF32B10-F5F7-4281-AF42-274CD6C46165}" srcOrd="1" destOrd="0" presId="urn:microsoft.com/office/officeart/2005/8/layout/hList9"/>
    <dgm:cxn modelId="{EB0FD5B7-E1F6-4F2F-8B8E-29E0FDBEB309}" type="presParOf" srcId="{1B72018E-ECB6-4249-9763-8D3216DC2DFA}" destId="{8E6658F8-C7B3-4F38-8E10-0DA057D80813}" srcOrd="2" destOrd="0" presId="urn:microsoft.com/office/officeart/2005/8/layout/hList9"/>
    <dgm:cxn modelId="{8DECA3CC-6234-4EB4-9506-845BE3F7C81A}" type="presParOf" srcId="{1B72018E-ECB6-4249-9763-8D3216DC2DFA}" destId="{B9F23A63-2681-443F-A4E4-9EDF8B4D1B63}" srcOrd="3" destOrd="0" presId="urn:microsoft.com/office/officeart/2005/8/layout/hList9"/>
    <dgm:cxn modelId="{EE064B30-496A-4E4E-A72F-9E9552EFA1A0}" type="presParOf" srcId="{1B72018E-ECB6-4249-9763-8D3216DC2DFA}" destId="{696F29CA-2005-48FD-B72B-4815518C0FB3}" srcOrd="4" destOrd="0" presId="urn:microsoft.com/office/officeart/2005/8/layout/hList9"/>
    <dgm:cxn modelId="{74E7C39F-7E28-4392-8D6E-E965CA7D47EA}" type="presParOf" srcId="{1B72018E-ECB6-4249-9763-8D3216DC2DFA}" destId="{12C9442F-F27D-418D-A519-9F89C7782181}" srcOrd="5" destOrd="0" presId="urn:microsoft.com/office/officeart/2005/8/layout/hList9"/>
    <dgm:cxn modelId="{9AAB59CD-64C8-41C2-AC57-369F908B7F0F}" type="presParOf" srcId="{1B72018E-ECB6-4249-9763-8D3216DC2DFA}" destId="{17E99189-DBCC-4751-8964-3784F6578709}" srcOrd="6" destOrd="0" presId="urn:microsoft.com/office/officeart/2005/8/layout/hList9"/>
    <dgm:cxn modelId="{19B3A1ED-7403-42B9-9E8A-7CA85956F08E}" type="presParOf" srcId="{17E99189-DBCC-4751-8964-3784F6578709}" destId="{94AA7BF0-271D-48DE-9D96-25077F11C5E1}" srcOrd="0" destOrd="0" presId="urn:microsoft.com/office/officeart/2005/8/layout/hList9"/>
    <dgm:cxn modelId="{02F147B4-28BF-4239-93B0-4781A6027E53}" type="presParOf" srcId="{17E99189-DBCC-4751-8964-3784F6578709}" destId="{299B7AE5-165E-4260-82E6-10070D76BACF}" srcOrd="1" destOrd="0" presId="urn:microsoft.com/office/officeart/2005/8/layout/hList9"/>
    <dgm:cxn modelId="{19A5D2A0-DCB8-4022-A4BC-AD1DC3049226}" type="presParOf" srcId="{299B7AE5-165E-4260-82E6-10070D76BACF}" destId="{1B60976E-90A8-4B15-9002-8D2987692205}" srcOrd="0" destOrd="0" presId="urn:microsoft.com/office/officeart/2005/8/layout/hList9"/>
    <dgm:cxn modelId="{B374AFE1-A9D2-4DAE-BC60-04F374C5B74B}" type="presParOf" srcId="{299B7AE5-165E-4260-82E6-10070D76BACF}" destId="{35445F9C-0D83-40F6-8875-9CCC2F66ED36}" srcOrd="1" destOrd="0" presId="urn:microsoft.com/office/officeart/2005/8/layout/hList9"/>
    <dgm:cxn modelId="{CD6FDF21-EB9D-4900-BE98-2709B6C9C373}" type="presParOf" srcId="{17E99189-DBCC-4751-8964-3784F6578709}" destId="{962BB55F-1DA4-45B4-A74F-51722E804F33}" srcOrd="2" destOrd="0" presId="urn:microsoft.com/office/officeart/2005/8/layout/hList9"/>
    <dgm:cxn modelId="{F21EA5F6-7872-4DBB-85D2-623CEA40D000}" type="presParOf" srcId="{962BB55F-1DA4-45B4-A74F-51722E804F33}" destId="{B9980F2A-8070-4332-B218-899220E17377}" srcOrd="0" destOrd="0" presId="urn:microsoft.com/office/officeart/2005/8/layout/hList9"/>
    <dgm:cxn modelId="{042FA1AD-ED28-4485-A743-961B246F4BB1}" type="presParOf" srcId="{962BB55F-1DA4-45B4-A74F-51722E804F33}" destId="{C11B4EAB-DC15-4CE0-9905-FBB7499692FF}" srcOrd="1" destOrd="0" presId="urn:microsoft.com/office/officeart/2005/8/layout/hList9"/>
    <dgm:cxn modelId="{C8922886-CF35-4CBB-A351-61D04339B01B}" type="presParOf" srcId="{17E99189-DBCC-4751-8964-3784F6578709}" destId="{B0CE207E-1E0C-4380-88DE-945C6F445ADA}" srcOrd="3" destOrd="0" presId="urn:microsoft.com/office/officeart/2005/8/layout/hList9"/>
    <dgm:cxn modelId="{9C93D5E9-9D1A-4684-8ADF-07B0672DBE77}" type="presParOf" srcId="{B0CE207E-1E0C-4380-88DE-945C6F445ADA}" destId="{EA021B4A-B160-4EDB-85E6-6E1E9F6B104B}" srcOrd="0" destOrd="0" presId="urn:microsoft.com/office/officeart/2005/8/layout/hList9"/>
    <dgm:cxn modelId="{C9360563-6794-4CE3-B54A-2FFD6EF2208C}" type="presParOf" srcId="{B0CE207E-1E0C-4380-88DE-945C6F445ADA}" destId="{DCFA140B-B4CF-4BB1-A7B8-8BDB965270B1}" srcOrd="1" destOrd="0" presId="urn:microsoft.com/office/officeart/2005/8/layout/hList9"/>
    <dgm:cxn modelId="{55DF05A3-57D2-4814-B337-2AE6476EFA2F}" type="presParOf" srcId="{17E99189-DBCC-4751-8964-3784F6578709}" destId="{ECA8EBBA-C221-4906-9B26-30178762C874}" srcOrd="4" destOrd="0" presId="urn:microsoft.com/office/officeart/2005/8/layout/hList9"/>
    <dgm:cxn modelId="{CF44DBA3-0761-475D-BA70-B3F4AE7F8BCA}" type="presParOf" srcId="{ECA8EBBA-C221-4906-9B26-30178762C874}" destId="{B18AE352-97DC-48BF-BF6A-75A28612229F}" srcOrd="0" destOrd="0" presId="urn:microsoft.com/office/officeart/2005/8/layout/hList9"/>
    <dgm:cxn modelId="{5833EC66-47C1-4964-AE19-592824DB7F5D}" type="presParOf" srcId="{ECA8EBBA-C221-4906-9B26-30178762C874}" destId="{1DEC7C2C-9C32-468E-82D1-FF355DB6C9D6}" srcOrd="1" destOrd="0" presId="urn:microsoft.com/office/officeart/2005/8/layout/hList9"/>
    <dgm:cxn modelId="{71362B16-6D5E-42E1-BF99-8324ACFDF9EB}" type="presParOf" srcId="{1B72018E-ECB6-4249-9763-8D3216DC2DFA}" destId="{56E2CB3D-31DE-4A1C-A205-497DE32AEA68}" srcOrd="7" destOrd="0" presId="urn:microsoft.com/office/officeart/2005/8/layout/hList9"/>
    <dgm:cxn modelId="{87FE3FB4-A666-4810-A9C7-77D1133CD807}" type="presParOf" srcId="{1B72018E-ECB6-4249-9763-8D3216DC2DFA}" destId="{E23200EA-1566-40E5-AD75-A826B43FE5B5}" srcOrd="8"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C030D0-E924-40B5-BEC9-56D9C9A25ECE}">
      <dsp:nvSpPr>
        <dsp:cNvPr id="0" name=""/>
        <dsp:cNvSpPr/>
      </dsp:nvSpPr>
      <dsp:spPr>
        <a:xfrm>
          <a:off x="3929"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kern="1200" dirty="0" err="1" smtClean="0"/>
            <a:t>Declara-ção</a:t>
          </a:r>
          <a:r>
            <a:rPr lang="pt-PT" sz="1600" kern="1200" dirty="0" smtClean="0"/>
            <a:t> Universal dos Direitos do Homem (1948) </a:t>
          </a:r>
          <a:endParaRPr lang="pt-PT" sz="1600" kern="1200" dirty="0"/>
        </a:p>
      </dsp:txBody>
      <dsp:txXfrm>
        <a:off x="3929" y="0"/>
        <a:ext cx="1026690" cy="4625975"/>
      </dsp:txXfrm>
    </dsp:sp>
    <dsp:sp modelId="{3345C6E6-63A0-45BF-A874-6DCF2CCE93CC}">
      <dsp:nvSpPr>
        <dsp:cNvPr id="0" name=""/>
        <dsp:cNvSpPr/>
      </dsp:nvSpPr>
      <dsp:spPr>
        <a:xfrm>
          <a:off x="1203104"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i="0" kern="1200" dirty="0" err="1" smtClean="0"/>
            <a:t>Conven-ção</a:t>
          </a:r>
          <a:r>
            <a:rPr lang="pt-PT" sz="1600" i="0" kern="1200" dirty="0" smtClean="0"/>
            <a:t> contra a </a:t>
          </a:r>
          <a:r>
            <a:rPr lang="pt-PT" sz="1600" i="0" kern="1200" dirty="0" err="1" smtClean="0"/>
            <a:t>Discrimi-nação</a:t>
          </a:r>
          <a:r>
            <a:rPr lang="pt-PT" sz="1600" i="0" kern="1200" dirty="0" smtClean="0"/>
            <a:t> na Educação </a:t>
          </a:r>
          <a:r>
            <a:rPr lang="pt-PT" sz="1600" kern="1200" dirty="0" smtClean="0"/>
            <a:t>(1962)</a:t>
          </a:r>
          <a:endParaRPr lang="pt-PT" sz="1600" kern="1200" dirty="0"/>
        </a:p>
      </dsp:txBody>
      <dsp:txXfrm>
        <a:off x="1203104" y="0"/>
        <a:ext cx="1026690" cy="4625975"/>
      </dsp:txXfrm>
    </dsp:sp>
    <dsp:sp modelId="{5A82CB4F-5149-4BE8-AC28-B28E804AB109}">
      <dsp:nvSpPr>
        <dsp:cNvPr id="0" name=""/>
        <dsp:cNvSpPr/>
      </dsp:nvSpPr>
      <dsp:spPr>
        <a:xfrm>
          <a:off x="2402279"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i="0" kern="1200" dirty="0" err="1" smtClean="0"/>
            <a:t>Conven-ção</a:t>
          </a:r>
          <a:r>
            <a:rPr lang="pt-PT" sz="1600" i="0" kern="1200" dirty="0" smtClean="0"/>
            <a:t> sobre os Direitos da Criança (1989</a:t>
          </a:r>
          <a:r>
            <a:rPr lang="pt-PT" sz="1600" kern="1200" dirty="0" smtClean="0"/>
            <a:t>)</a:t>
          </a:r>
          <a:endParaRPr lang="pt-PT" sz="1600" kern="1200" dirty="0"/>
        </a:p>
      </dsp:txBody>
      <dsp:txXfrm>
        <a:off x="2402279" y="0"/>
        <a:ext cx="1026690" cy="4625975"/>
      </dsp:txXfrm>
    </dsp:sp>
    <dsp:sp modelId="{0D1A4E03-D751-4C37-AA01-F5DAEAD8B7B2}">
      <dsp:nvSpPr>
        <dsp:cNvPr id="0" name=""/>
        <dsp:cNvSpPr/>
      </dsp:nvSpPr>
      <dsp:spPr>
        <a:xfrm>
          <a:off x="3601454"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i="0" kern="1200" dirty="0" err="1" smtClean="0"/>
            <a:t>Declara-ção</a:t>
          </a:r>
          <a:r>
            <a:rPr lang="pt-PT" sz="1600" i="0" kern="1200" dirty="0" smtClean="0"/>
            <a:t> dos Direitos das Pessoas </a:t>
          </a:r>
          <a:r>
            <a:rPr lang="pt-PT" sz="1600" i="0" kern="1200" dirty="0" err="1" smtClean="0"/>
            <a:t>perten-centes</a:t>
          </a:r>
          <a:r>
            <a:rPr lang="pt-PT" sz="1600" i="0" kern="1200" dirty="0" smtClean="0"/>
            <a:t> a Minorias Nacionais, Étnicas, Religiosas e </a:t>
          </a:r>
          <a:r>
            <a:rPr lang="pt-PT" sz="1600" i="0" kern="1200" dirty="0" err="1" smtClean="0"/>
            <a:t>Linguísti-cas</a:t>
          </a:r>
          <a:r>
            <a:rPr lang="pt-PT" sz="1600" i="0" kern="1200" dirty="0" smtClean="0"/>
            <a:t> (1992)</a:t>
          </a:r>
          <a:endParaRPr lang="pt-PT" sz="1600" i="0" kern="1200" dirty="0"/>
        </a:p>
      </dsp:txBody>
      <dsp:txXfrm>
        <a:off x="3601454" y="0"/>
        <a:ext cx="1026690" cy="4625975"/>
      </dsp:txXfrm>
    </dsp:sp>
    <dsp:sp modelId="{4F280F42-63FE-4643-9F22-4D4AD85C47C1}">
      <dsp:nvSpPr>
        <dsp:cNvPr id="0" name=""/>
        <dsp:cNvSpPr/>
      </dsp:nvSpPr>
      <dsp:spPr>
        <a:xfrm>
          <a:off x="4800629"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i="0" kern="1200" dirty="0" err="1" smtClean="0"/>
            <a:t>Declara-ção</a:t>
          </a:r>
          <a:r>
            <a:rPr lang="pt-PT" sz="1600" i="0" kern="1200" dirty="0" smtClean="0"/>
            <a:t> Universal dos Direitos </a:t>
          </a:r>
          <a:r>
            <a:rPr lang="pt-PT" sz="1600" i="0" kern="1200" dirty="0" err="1" smtClean="0"/>
            <a:t>Linguísti-cos</a:t>
          </a:r>
          <a:r>
            <a:rPr lang="pt-PT" sz="1600" i="0" kern="1200" dirty="0" smtClean="0"/>
            <a:t> (1996)</a:t>
          </a:r>
          <a:endParaRPr lang="pt-PT" sz="1600" i="0" kern="1200" dirty="0"/>
        </a:p>
      </dsp:txBody>
      <dsp:txXfrm>
        <a:off x="4800629" y="0"/>
        <a:ext cx="1026690" cy="4625975"/>
      </dsp:txXfrm>
    </dsp:sp>
    <dsp:sp modelId="{480697D3-7791-4180-B74B-D8FF4365662B}">
      <dsp:nvSpPr>
        <dsp:cNvPr id="0" name=""/>
        <dsp:cNvSpPr/>
      </dsp:nvSpPr>
      <dsp:spPr>
        <a:xfrm>
          <a:off x="5999804"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i="0" kern="1200" dirty="0" smtClean="0"/>
            <a:t>Relatório da Comissão </a:t>
          </a:r>
          <a:r>
            <a:rPr lang="pt-PT" sz="1600" i="0" kern="1200" dirty="0" err="1" smtClean="0"/>
            <a:t>Interna-cional</a:t>
          </a:r>
          <a:r>
            <a:rPr lang="pt-PT" sz="1600" i="0" kern="1200" dirty="0" smtClean="0"/>
            <a:t> sobre Educação para o Século XXI (1996)</a:t>
          </a:r>
          <a:endParaRPr lang="pt-PT" sz="1600" i="0" kern="1200" dirty="0"/>
        </a:p>
      </dsp:txBody>
      <dsp:txXfrm>
        <a:off x="5999804" y="0"/>
        <a:ext cx="1026690" cy="4625975"/>
      </dsp:txXfrm>
    </dsp:sp>
    <dsp:sp modelId="{6CBD38F1-ABD7-40B8-9A89-D590CD31988C}">
      <dsp:nvSpPr>
        <dsp:cNvPr id="0" name=""/>
        <dsp:cNvSpPr/>
      </dsp:nvSpPr>
      <dsp:spPr>
        <a:xfrm>
          <a:off x="7198979" y="0"/>
          <a:ext cx="1026690" cy="4625975"/>
        </a:xfrm>
        <a:prstGeom prst="roundRect">
          <a:avLst>
            <a:gd name="adj" fmla="val 10000"/>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PT" sz="1600" i="0" kern="1200" dirty="0" err="1" smtClean="0">
              <a:solidFill>
                <a:schemeClr val="tx1"/>
              </a:solidFill>
            </a:rPr>
            <a:t>Declara-ção</a:t>
          </a:r>
          <a:r>
            <a:rPr lang="pt-PT" sz="1600" i="0" kern="1200" dirty="0" smtClean="0">
              <a:solidFill>
                <a:schemeClr val="tx1"/>
              </a:solidFill>
            </a:rPr>
            <a:t> Universal sobre a </a:t>
          </a:r>
          <a:r>
            <a:rPr lang="pt-PT" sz="1600" i="0" kern="1200" dirty="0" err="1" smtClean="0">
              <a:solidFill>
                <a:schemeClr val="tx1"/>
              </a:solidFill>
            </a:rPr>
            <a:t>Diversi-dade</a:t>
          </a:r>
          <a:r>
            <a:rPr lang="pt-PT" sz="1600" i="0" kern="1200" dirty="0" smtClean="0">
              <a:solidFill>
                <a:schemeClr val="tx1"/>
              </a:solidFill>
            </a:rPr>
            <a:t> Cultural (2001)</a:t>
          </a:r>
          <a:endParaRPr lang="pt-PT" sz="1600" i="0" kern="1200" dirty="0">
            <a:solidFill>
              <a:schemeClr val="tx1"/>
            </a:solidFill>
          </a:endParaRPr>
        </a:p>
      </dsp:txBody>
      <dsp:txXfrm>
        <a:off x="7198979" y="0"/>
        <a:ext cx="1026690" cy="46259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CAEB7E-D8B5-49BC-A0ED-B1778B23C6D7}">
      <dsp:nvSpPr>
        <dsp:cNvPr id="0" name=""/>
        <dsp:cNvSpPr/>
      </dsp:nvSpPr>
      <dsp:spPr>
        <a:xfrm>
          <a:off x="626770" y="0"/>
          <a:ext cx="6088380" cy="4064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06A2DE-D597-495F-A41F-DC5C35D83E96}">
      <dsp:nvSpPr>
        <dsp:cNvPr id="0" name=""/>
        <dsp:cNvSpPr/>
      </dsp:nvSpPr>
      <dsp:spPr>
        <a:xfrm>
          <a:off x="7694" y="1219199"/>
          <a:ext cx="2305526" cy="1625600"/>
        </a:xfrm>
        <a:prstGeom prst="roundRect">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PT" sz="2500" kern="1200" dirty="0" smtClean="0"/>
            <a:t>Didáctica Instrumental</a:t>
          </a:r>
          <a:endParaRPr lang="pt-PT" sz="2500" kern="1200" dirty="0"/>
        </a:p>
      </dsp:txBody>
      <dsp:txXfrm>
        <a:off x="7694" y="1219199"/>
        <a:ext cx="2305526" cy="1625600"/>
      </dsp:txXfrm>
    </dsp:sp>
    <dsp:sp modelId="{4A38281F-9C16-47C4-88FE-52499FD557B5}">
      <dsp:nvSpPr>
        <dsp:cNvPr id="0" name=""/>
        <dsp:cNvSpPr/>
      </dsp:nvSpPr>
      <dsp:spPr>
        <a:xfrm>
          <a:off x="2428636" y="1219199"/>
          <a:ext cx="2305526" cy="1625600"/>
        </a:xfrm>
        <a:prstGeom prst="roundRect">
          <a:avLst/>
        </a:prstGeom>
        <a:solidFill>
          <a:schemeClr val="accent4">
            <a:hueOff val="-3015570"/>
            <a:satOff val="21052"/>
            <a:lumOff val="2255"/>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PT" sz="2500" kern="1200" dirty="0" smtClean="0"/>
            <a:t>Didáctica Específica </a:t>
          </a:r>
          <a:endParaRPr lang="pt-PT" sz="2500" kern="1200" dirty="0"/>
        </a:p>
      </dsp:txBody>
      <dsp:txXfrm>
        <a:off x="2428636" y="1219199"/>
        <a:ext cx="2305526" cy="1625600"/>
      </dsp:txXfrm>
    </dsp:sp>
    <dsp:sp modelId="{724372D6-9105-4AB6-A075-7F9FCA480939}">
      <dsp:nvSpPr>
        <dsp:cNvPr id="0" name=""/>
        <dsp:cNvSpPr/>
      </dsp:nvSpPr>
      <dsp:spPr>
        <a:xfrm>
          <a:off x="4849579" y="1219199"/>
          <a:ext cx="2305526" cy="1625600"/>
        </a:xfrm>
        <a:prstGeom prst="roundRect">
          <a:avLst/>
        </a:prstGeom>
        <a:solidFill>
          <a:schemeClr val="accent4">
            <a:hueOff val="-6031141"/>
            <a:satOff val="42105"/>
            <a:lumOff val="4509"/>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PT" sz="2500" kern="1200" dirty="0" smtClean="0"/>
            <a:t>Didáctica das Línguas / do Plurilinguismo</a:t>
          </a:r>
          <a:endParaRPr lang="pt-PT" sz="2500" kern="1200" dirty="0"/>
        </a:p>
      </dsp:txBody>
      <dsp:txXfrm>
        <a:off x="4849579" y="1219199"/>
        <a:ext cx="2305526" cy="1625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3A7DF6-CDBB-4D47-A44E-E92501859667}">
      <dsp:nvSpPr>
        <dsp:cNvPr id="0" name=""/>
        <dsp:cNvSpPr/>
      </dsp:nvSpPr>
      <dsp:spPr>
        <a:xfrm>
          <a:off x="3477882" y="1676069"/>
          <a:ext cx="1273835" cy="1273835"/>
        </a:xfrm>
        <a:prstGeom prst="ellipse">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PT" sz="2400" b="1" kern="1200" dirty="0" smtClean="0"/>
            <a:t>Papéis</a:t>
          </a:r>
          <a:endParaRPr lang="pt-PT" sz="2400" b="1" kern="1200" dirty="0"/>
        </a:p>
      </dsp:txBody>
      <dsp:txXfrm>
        <a:off x="3477882" y="1676069"/>
        <a:ext cx="1273835" cy="1273835"/>
      </dsp:txXfrm>
    </dsp:sp>
    <dsp:sp modelId="{7E73FAAC-145B-4571-A4FB-AB9E0C6C346E}">
      <dsp:nvSpPr>
        <dsp:cNvPr id="0" name=""/>
        <dsp:cNvSpPr/>
      </dsp:nvSpPr>
      <dsp:spPr>
        <a:xfrm rot="16200000">
          <a:off x="3922656" y="1469994"/>
          <a:ext cx="384287" cy="27861"/>
        </a:xfrm>
        <a:custGeom>
          <a:avLst/>
          <a:gdLst/>
          <a:ahLst/>
          <a:cxnLst/>
          <a:rect l="0" t="0" r="0" b="0"/>
          <a:pathLst>
            <a:path>
              <a:moveTo>
                <a:pt x="0" y="13930"/>
              </a:moveTo>
              <a:lnTo>
                <a:pt x="384287" y="13930"/>
              </a:lnTo>
            </a:path>
          </a:pathLst>
        </a:custGeom>
        <a:noFill/>
        <a:ln w="48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p>
      </dsp:txBody>
      <dsp:txXfrm rot="16200000">
        <a:off x="4105192" y="1474318"/>
        <a:ext cx="19214" cy="19214"/>
      </dsp:txXfrm>
    </dsp:sp>
    <dsp:sp modelId="{83CEFBD3-8925-47C4-A852-382ECDEC1CAD}">
      <dsp:nvSpPr>
        <dsp:cNvPr id="0" name=""/>
        <dsp:cNvSpPr/>
      </dsp:nvSpPr>
      <dsp:spPr>
        <a:xfrm>
          <a:off x="3477882" y="17946"/>
          <a:ext cx="1273835" cy="1273835"/>
        </a:xfrm>
        <a:prstGeom prst="ellipse">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PT" sz="1400" b="1" kern="1200" dirty="0" smtClean="0"/>
            <a:t>Facilitador / Guia</a:t>
          </a:r>
          <a:endParaRPr lang="pt-PT" sz="1400" b="1" kern="1200" dirty="0"/>
        </a:p>
      </dsp:txBody>
      <dsp:txXfrm>
        <a:off x="3477882" y="17946"/>
        <a:ext cx="1273835" cy="1273835"/>
      </dsp:txXfrm>
    </dsp:sp>
    <dsp:sp modelId="{BF4CFDE6-AED6-44DF-A3BA-D5E9D930F62F}">
      <dsp:nvSpPr>
        <dsp:cNvPr id="0" name=""/>
        <dsp:cNvSpPr/>
      </dsp:nvSpPr>
      <dsp:spPr>
        <a:xfrm rot="19800000">
          <a:off x="4640644" y="1884525"/>
          <a:ext cx="384287" cy="27861"/>
        </a:xfrm>
        <a:custGeom>
          <a:avLst/>
          <a:gdLst/>
          <a:ahLst/>
          <a:cxnLst/>
          <a:rect l="0" t="0" r="0" b="0"/>
          <a:pathLst>
            <a:path>
              <a:moveTo>
                <a:pt x="0" y="13930"/>
              </a:moveTo>
              <a:lnTo>
                <a:pt x="384287" y="13930"/>
              </a:lnTo>
            </a:path>
          </a:pathLst>
        </a:custGeom>
        <a:noFill/>
        <a:ln w="48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p>
      </dsp:txBody>
      <dsp:txXfrm rot="19800000">
        <a:off x="4823181" y="1888849"/>
        <a:ext cx="19214" cy="19214"/>
      </dsp:txXfrm>
    </dsp:sp>
    <dsp:sp modelId="{F2532E9A-4575-4A45-8C01-FF33E676B460}">
      <dsp:nvSpPr>
        <dsp:cNvPr id="0" name=""/>
        <dsp:cNvSpPr/>
      </dsp:nvSpPr>
      <dsp:spPr>
        <a:xfrm>
          <a:off x="4913859" y="847007"/>
          <a:ext cx="1273835" cy="1273835"/>
        </a:xfrm>
        <a:prstGeom prst="ellipse">
          <a:avLst/>
        </a:prstGeom>
        <a:gradFill rotWithShape="0">
          <a:gsLst>
            <a:gs pos="0">
              <a:schemeClr val="accent4">
                <a:hueOff val="-1206228"/>
                <a:satOff val="8421"/>
                <a:lumOff val="902"/>
                <a:alphaOff val="0"/>
                <a:shade val="47500"/>
                <a:satMod val="137000"/>
              </a:schemeClr>
            </a:gs>
            <a:gs pos="55000">
              <a:schemeClr val="accent4">
                <a:hueOff val="-1206228"/>
                <a:satOff val="8421"/>
                <a:lumOff val="902"/>
                <a:alphaOff val="0"/>
                <a:shade val="69000"/>
                <a:satMod val="137000"/>
              </a:schemeClr>
            </a:gs>
            <a:gs pos="100000">
              <a:schemeClr val="accent4">
                <a:hueOff val="-1206228"/>
                <a:satOff val="8421"/>
                <a:lumOff val="902"/>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PT" sz="1400" b="1" kern="1200" dirty="0" smtClean="0"/>
            <a:t>Mediador / Actor social</a:t>
          </a:r>
          <a:endParaRPr lang="pt-PT" sz="1400" b="1" kern="1200" dirty="0"/>
        </a:p>
      </dsp:txBody>
      <dsp:txXfrm>
        <a:off x="4913859" y="847007"/>
        <a:ext cx="1273835" cy="1273835"/>
      </dsp:txXfrm>
    </dsp:sp>
    <dsp:sp modelId="{28CEEDD2-9A49-43C9-8B4A-ED3C0438E481}">
      <dsp:nvSpPr>
        <dsp:cNvPr id="0" name=""/>
        <dsp:cNvSpPr/>
      </dsp:nvSpPr>
      <dsp:spPr>
        <a:xfrm rot="1800000">
          <a:off x="4640644" y="2713587"/>
          <a:ext cx="384287" cy="27861"/>
        </a:xfrm>
        <a:custGeom>
          <a:avLst/>
          <a:gdLst/>
          <a:ahLst/>
          <a:cxnLst/>
          <a:rect l="0" t="0" r="0" b="0"/>
          <a:pathLst>
            <a:path>
              <a:moveTo>
                <a:pt x="0" y="13930"/>
              </a:moveTo>
              <a:lnTo>
                <a:pt x="384287" y="13930"/>
              </a:lnTo>
            </a:path>
          </a:pathLst>
        </a:custGeom>
        <a:noFill/>
        <a:ln w="48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p>
      </dsp:txBody>
      <dsp:txXfrm rot="1800000">
        <a:off x="4823181" y="2717911"/>
        <a:ext cx="19214" cy="19214"/>
      </dsp:txXfrm>
    </dsp:sp>
    <dsp:sp modelId="{FA967A8C-A1C2-4845-8E19-D76F875E06A0}">
      <dsp:nvSpPr>
        <dsp:cNvPr id="0" name=""/>
        <dsp:cNvSpPr/>
      </dsp:nvSpPr>
      <dsp:spPr>
        <a:xfrm>
          <a:off x="4913859" y="2505131"/>
          <a:ext cx="1273835" cy="1273835"/>
        </a:xfrm>
        <a:prstGeom prst="ellipse">
          <a:avLst/>
        </a:prstGeom>
        <a:gradFill rotWithShape="0">
          <a:gsLst>
            <a:gs pos="0">
              <a:schemeClr val="accent4">
                <a:hueOff val="-2412456"/>
                <a:satOff val="16842"/>
                <a:lumOff val="1804"/>
                <a:alphaOff val="0"/>
                <a:shade val="47500"/>
                <a:satMod val="137000"/>
              </a:schemeClr>
            </a:gs>
            <a:gs pos="55000">
              <a:schemeClr val="accent4">
                <a:hueOff val="-2412456"/>
                <a:satOff val="16842"/>
                <a:lumOff val="1804"/>
                <a:alphaOff val="0"/>
                <a:shade val="69000"/>
                <a:satMod val="137000"/>
              </a:schemeClr>
            </a:gs>
            <a:gs pos="100000">
              <a:schemeClr val="accent4">
                <a:hueOff val="-2412456"/>
                <a:satOff val="16842"/>
                <a:lumOff val="1804"/>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PT" sz="1400" b="1" kern="1200" dirty="0" err="1" smtClean="0"/>
            <a:t>Investiga-dor</a:t>
          </a:r>
          <a:endParaRPr lang="pt-PT" sz="1400" b="1" kern="1200" dirty="0"/>
        </a:p>
      </dsp:txBody>
      <dsp:txXfrm>
        <a:off x="4913859" y="2505131"/>
        <a:ext cx="1273835" cy="1273835"/>
      </dsp:txXfrm>
    </dsp:sp>
    <dsp:sp modelId="{58BF84CD-2A2B-4AA3-A053-08DEB0C6F596}">
      <dsp:nvSpPr>
        <dsp:cNvPr id="0" name=""/>
        <dsp:cNvSpPr/>
      </dsp:nvSpPr>
      <dsp:spPr>
        <a:xfrm rot="5400000">
          <a:off x="3922656" y="3128118"/>
          <a:ext cx="384287" cy="27861"/>
        </a:xfrm>
        <a:custGeom>
          <a:avLst/>
          <a:gdLst/>
          <a:ahLst/>
          <a:cxnLst/>
          <a:rect l="0" t="0" r="0" b="0"/>
          <a:pathLst>
            <a:path>
              <a:moveTo>
                <a:pt x="0" y="13930"/>
              </a:moveTo>
              <a:lnTo>
                <a:pt x="384287" y="13930"/>
              </a:lnTo>
            </a:path>
          </a:pathLst>
        </a:custGeom>
        <a:noFill/>
        <a:ln w="48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p>
      </dsp:txBody>
      <dsp:txXfrm rot="5400000">
        <a:off x="4105192" y="3132442"/>
        <a:ext cx="19214" cy="19214"/>
      </dsp:txXfrm>
    </dsp:sp>
    <dsp:sp modelId="{C573506B-2417-4F53-A5DD-4FA474A0034F}">
      <dsp:nvSpPr>
        <dsp:cNvPr id="0" name=""/>
        <dsp:cNvSpPr/>
      </dsp:nvSpPr>
      <dsp:spPr>
        <a:xfrm>
          <a:off x="3477882" y="3334193"/>
          <a:ext cx="1273835" cy="1273835"/>
        </a:xfrm>
        <a:prstGeom prst="ellipse">
          <a:avLst/>
        </a:prstGeom>
        <a:gradFill rotWithShape="0">
          <a:gsLst>
            <a:gs pos="0">
              <a:schemeClr val="accent4">
                <a:hueOff val="-3618685"/>
                <a:satOff val="25263"/>
                <a:lumOff val="2705"/>
                <a:alphaOff val="0"/>
                <a:shade val="47500"/>
                <a:satMod val="137000"/>
              </a:schemeClr>
            </a:gs>
            <a:gs pos="55000">
              <a:schemeClr val="accent4">
                <a:hueOff val="-3618685"/>
                <a:satOff val="25263"/>
                <a:lumOff val="2705"/>
                <a:alphaOff val="0"/>
                <a:shade val="69000"/>
                <a:satMod val="137000"/>
              </a:schemeClr>
            </a:gs>
            <a:gs pos="100000">
              <a:schemeClr val="accent4">
                <a:hueOff val="-3618685"/>
                <a:satOff val="25263"/>
                <a:lumOff val="2705"/>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PT" sz="1400" b="1" kern="1200" dirty="0" smtClean="0"/>
            <a:t>Gestor</a:t>
          </a:r>
          <a:endParaRPr lang="pt-PT" sz="1400" b="1" kern="1200" dirty="0"/>
        </a:p>
      </dsp:txBody>
      <dsp:txXfrm>
        <a:off x="3477882" y="3334193"/>
        <a:ext cx="1273835" cy="1273835"/>
      </dsp:txXfrm>
    </dsp:sp>
    <dsp:sp modelId="{FBEC9425-895F-4F7C-97D4-AB9AB82FC8DF}">
      <dsp:nvSpPr>
        <dsp:cNvPr id="0" name=""/>
        <dsp:cNvSpPr/>
      </dsp:nvSpPr>
      <dsp:spPr>
        <a:xfrm rot="9000000">
          <a:off x="3204667" y="2713587"/>
          <a:ext cx="384287" cy="27861"/>
        </a:xfrm>
        <a:custGeom>
          <a:avLst/>
          <a:gdLst/>
          <a:ahLst/>
          <a:cxnLst/>
          <a:rect l="0" t="0" r="0" b="0"/>
          <a:pathLst>
            <a:path>
              <a:moveTo>
                <a:pt x="0" y="13930"/>
              </a:moveTo>
              <a:lnTo>
                <a:pt x="384287" y="13930"/>
              </a:lnTo>
            </a:path>
          </a:pathLst>
        </a:custGeom>
        <a:noFill/>
        <a:ln w="48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p>
      </dsp:txBody>
      <dsp:txXfrm rot="9000000">
        <a:off x="3387204" y="2717911"/>
        <a:ext cx="19214" cy="19214"/>
      </dsp:txXfrm>
    </dsp:sp>
    <dsp:sp modelId="{ACFE6DBA-904B-49F3-B7C8-B6BE934FA842}">
      <dsp:nvSpPr>
        <dsp:cNvPr id="0" name=""/>
        <dsp:cNvSpPr/>
      </dsp:nvSpPr>
      <dsp:spPr>
        <a:xfrm>
          <a:off x="2041905" y="2505131"/>
          <a:ext cx="1273835" cy="1273835"/>
        </a:xfrm>
        <a:prstGeom prst="ellipse">
          <a:avLst/>
        </a:prstGeom>
        <a:gradFill rotWithShape="0">
          <a:gsLst>
            <a:gs pos="0">
              <a:schemeClr val="accent4">
                <a:hueOff val="-4824913"/>
                <a:satOff val="33684"/>
                <a:lumOff val="3607"/>
                <a:alphaOff val="0"/>
                <a:shade val="47500"/>
                <a:satMod val="137000"/>
              </a:schemeClr>
            </a:gs>
            <a:gs pos="55000">
              <a:schemeClr val="accent4">
                <a:hueOff val="-4824913"/>
                <a:satOff val="33684"/>
                <a:lumOff val="3607"/>
                <a:alphaOff val="0"/>
                <a:shade val="69000"/>
                <a:satMod val="137000"/>
              </a:schemeClr>
            </a:gs>
            <a:gs pos="100000">
              <a:schemeClr val="accent4">
                <a:hueOff val="-4824913"/>
                <a:satOff val="33684"/>
                <a:lumOff val="3607"/>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PT" sz="1400" b="1" kern="1200" dirty="0" err="1" smtClean="0"/>
            <a:t>Colabora-dor</a:t>
          </a:r>
          <a:endParaRPr lang="pt-PT" sz="1400" b="1" kern="1200" dirty="0"/>
        </a:p>
      </dsp:txBody>
      <dsp:txXfrm>
        <a:off x="2041905" y="2505131"/>
        <a:ext cx="1273835" cy="1273835"/>
      </dsp:txXfrm>
    </dsp:sp>
    <dsp:sp modelId="{8C7246DB-BF57-41C1-8532-6427AF172F91}">
      <dsp:nvSpPr>
        <dsp:cNvPr id="0" name=""/>
        <dsp:cNvSpPr/>
      </dsp:nvSpPr>
      <dsp:spPr>
        <a:xfrm rot="12600000">
          <a:off x="3204667" y="1884525"/>
          <a:ext cx="384287" cy="27861"/>
        </a:xfrm>
        <a:custGeom>
          <a:avLst/>
          <a:gdLst/>
          <a:ahLst/>
          <a:cxnLst/>
          <a:rect l="0" t="0" r="0" b="0"/>
          <a:pathLst>
            <a:path>
              <a:moveTo>
                <a:pt x="0" y="13930"/>
              </a:moveTo>
              <a:lnTo>
                <a:pt x="384287" y="13930"/>
              </a:lnTo>
            </a:path>
          </a:pathLst>
        </a:custGeom>
        <a:noFill/>
        <a:ln w="48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p>
      </dsp:txBody>
      <dsp:txXfrm rot="12600000">
        <a:off x="3387204" y="1888849"/>
        <a:ext cx="19214" cy="19214"/>
      </dsp:txXfrm>
    </dsp:sp>
    <dsp:sp modelId="{0F6B2CA7-0598-49A0-8BF4-5A8D46EDDB5E}">
      <dsp:nvSpPr>
        <dsp:cNvPr id="0" name=""/>
        <dsp:cNvSpPr/>
      </dsp:nvSpPr>
      <dsp:spPr>
        <a:xfrm>
          <a:off x="2041905" y="847007"/>
          <a:ext cx="1273835" cy="1273835"/>
        </a:xfrm>
        <a:prstGeom prst="ellipse">
          <a:avLst/>
        </a:prstGeom>
        <a:gradFill rotWithShape="0">
          <a:gsLst>
            <a:gs pos="0">
              <a:schemeClr val="accent4">
                <a:hueOff val="-6031141"/>
                <a:satOff val="42105"/>
                <a:lumOff val="4509"/>
                <a:alphaOff val="0"/>
                <a:shade val="47500"/>
                <a:satMod val="137000"/>
              </a:schemeClr>
            </a:gs>
            <a:gs pos="55000">
              <a:schemeClr val="accent4">
                <a:hueOff val="-6031141"/>
                <a:satOff val="42105"/>
                <a:lumOff val="4509"/>
                <a:alphaOff val="0"/>
                <a:shade val="69000"/>
                <a:satMod val="137000"/>
              </a:schemeClr>
            </a:gs>
            <a:gs pos="100000">
              <a:schemeClr val="accent4">
                <a:hueOff val="-6031141"/>
                <a:satOff val="42105"/>
                <a:lumOff val="4509"/>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PT" sz="1400" b="1" kern="1200" dirty="0" smtClean="0"/>
            <a:t>Avaliador</a:t>
          </a:r>
          <a:endParaRPr lang="pt-PT" sz="1400" b="1" kern="1200" dirty="0"/>
        </a:p>
      </dsp:txBody>
      <dsp:txXfrm>
        <a:off x="2041905" y="847007"/>
        <a:ext cx="1273835" cy="127383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D8423F-E250-4601-9281-32225EE40DDB}">
      <dsp:nvSpPr>
        <dsp:cNvPr id="0" name=""/>
        <dsp:cNvSpPr/>
      </dsp:nvSpPr>
      <dsp:spPr>
        <a:xfrm>
          <a:off x="3487597" y="1455039"/>
          <a:ext cx="1864004" cy="1864233"/>
        </a:xfrm>
        <a:prstGeom prst="ellipse">
          <a:avLst/>
        </a:prstGeom>
        <a:gradFill rotWithShape="0">
          <a:gsLst>
            <a:gs pos="0">
              <a:schemeClr val="accent4">
                <a:alpha val="50000"/>
                <a:hueOff val="0"/>
                <a:satOff val="0"/>
                <a:lumOff val="0"/>
                <a:alphaOff val="0"/>
                <a:shade val="47500"/>
                <a:satMod val="137000"/>
              </a:schemeClr>
            </a:gs>
            <a:gs pos="55000">
              <a:schemeClr val="accent4">
                <a:alpha val="50000"/>
                <a:hueOff val="0"/>
                <a:satOff val="0"/>
                <a:lumOff val="0"/>
                <a:alphaOff val="0"/>
                <a:shade val="69000"/>
                <a:satMod val="137000"/>
              </a:schemeClr>
            </a:gs>
            <a:gs pos="100000">
              <a:schemeClr val="accent4">
                <a:alpha val="50000"/>
                <a:hueOff val="0"/>
                <a:satOff val="0"/>
                <a:lumOff val="0"/>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5F2DA53E-DEDC-4E4C-BCBD-812949F34CD2}">
      <dsp:nvSpPr>
        <dsp:cNvPr id="0" name=""/>
        <dsp:cNvSpPr/>
      </dsp:nvSpPr>
      <dsp:spPr>
        <a:xfrm>
          <a:off x="3351680" y="0"/>
          <a:ext cx="2135838" cy="11430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Científica</a:t>
          </a:r>
        </a:p>
      </dsp:txBody>
      <dsp:txXfrm>
        <a:off x="3351680" y="0"/>
        <a:ext cx="2135838" cy="1143000"/>
      </dsp:txXfrm>
    </dsp:sp>
    <dsp:sp modelId="{6C815751-BEB5-416C-B05B-3F237F0F5128}">
      <dsp:nvSpPr>
        <dsp:cNvPr id="0" name=""/>
        <dsp:cNvSpPr/>
      </dsp:nvSpPr>
      <dsp:spPr>
        <a:xfrm>
          <a:off x="4034372" y="1717928"/>
          <a:ext cx="1864004" cy="1864233"/>
        </a:xfrm>
        <a:prstGeom prst="ellipse">
          <a:avLst/>
        </a:prstGeom>
        <a:gradFill rotWithShape="0">
          <a:gsLst>
            <a:gs pos="0">
              <a:schemeClr val="accent4">
                <a:alpha val="50000"/>
                <a:hueOff val="-1005190"/>
                <a:satOff val="7017"/>
                <a:lumOff val="752"/>
                <a:alphaOff val="0"/>
                <a:shade val="47500"/>
                <a:satMod val="137000"/>
              </a:schemeClr>
            </a:gs>
            <a:gs pos="55000">
              <a:schemeClr val="accent4">
                <a:alpha val="50000"/>
                <a:hueOff val="-1005190"/>
                <a:satOff val="7017"/>
                <a:lumOff val="752"/>
                <a:alphaOff val="0"/>
                <a:shade val="69000"/>
                <a:satMod val="137000"/>
              </a:schemeClr>
            </a:gs>
            <a:gs pos="100000">
              <a:schemeClr val="accent4">
                <a:alpha val="50000"/>
                <a:hueOff val="-1005190"/>
                <a:satOff val="7017"/>
                <a:lumOff val="752"/>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A6ED0938-2FF9-424A-A6FA-A5683078E490}">
      <dsp:nvSpPr>
        <dsp:cNvPr id="0" name=""/>
        <dsp:cNvSpPr/>
      </dsp:nvSpPr>
      <dsp:spPr>
        <a:xfrm>
          <a:off x="6128270" y="1085850"/>
          <a:ext cx="2019338" cy="12572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Crítica</a:t>
          </a:r>
        </a:p>
      </dsp:txBody>
      <dsp:txXfrm>
        <a:off x="6128270" y="1085850"/>
        <a:ext cx="2019338" cy="1257299"/>
      </dsp:txXfrm>
    </dsp:sp>
    <dsp:sp modelId="{0758DB10-ED44-4A9A-97FB-BA662A55EB8B}">
      <dsp:nvSpPr>
        <dsp:cNvPr id="0" name=""/>
        <dsp:cNvSpPr/>
      </dsp:nvSpPr>
      <dsp:spPr>
        <a:xfrm>
          <a:off x="4168736" y="2309431"/>
          <a:ext cx="1864004" cy="1864233"/>
        </a:xfrm>
        <a:prstGeom prst="ellipse">
          <a:avLst/>
        </a:prstGeom>
        <a:gradFill rotWithShape="0">
          <a:gsLst>
            <a:gs pos="0">
              <a:schemeClr val="accent4">
                <a:alpha val="50000"/>
                <a:hueOff val="-2010380"/>
                <a:satOff val="14035"/>
                <a:lumOff val="1503"/>
                <a:alphaOff val="0"/>
                <a:shade val="47500"/>
                <a:satMod val="137000"/>
              </a:schemeClr>
            </a:gs>
            <a:gs pos="55000">
              <a:schemeClr val="accent4">
                <a:alpha val="50000"/>
                <a:hueOff val="-2010380"/>
                <a:satOff val="14035"/>
                <a:lumOff val="1503"/>
                <a:alphaOff val="0"/>
                <a:shade val="69000"/>
                <a:satMod val="137000"/>
              </a:schemeClr>
            </a:gs>
            <a:gs pos="100000">
              <a:schemeClr val="accent4">
                <a:alpha val="50000"/>
                <a:hueOff val="-2010380"/>
                <a:satOff val="14035"/>
                <a:lumOff val="1503"/>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0CFF921E-C534-4F04-94D1-297C12D2C93D}">
      <dsp:nvSpPr>
        <dsp:cNvPr id="0" name=""/>
        <dsp:cNvSpPr/>
      </dsp:nvSpPr>
      <dsp:spPr>
        <a:xfrm>
          <a:off x="6322437" y="2686050"/>
          <a:ext cx="1980504" cy="134302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Intercultural</a:t>
          </a:r>
        </a:p>
      </dsp:txBody>
      <dsp:txXfrm>
        <a:off x="6322437" y="2686050"/>
        <a:ext cx="1980504" cy="1343025"/>
      </dsp:txXfrm>
    </dsp:sp>
    <dsp:sp modelId="{065F5475-9074-42AA-A61C-F343AD85922B}">
      <dsp:nvSpPr>
        <dsp:cNvPr id="0" name=""/>
        <dsp:cNvSpPr/>
      </dsp:nvSpPr>
      <dsp:spPr>
        <a:xfrm>
          <a:off x="3790498" y="2783776"/>
          <a:ext cx="1864004" cy="1864233"/>
        </a:xfrm>
        <a:prstGeom prst="ellipse">
          <a:avLst/>
        </a:prstGeom>
        <a:gradFill rotWithShape="0">
          <a:gsLst>
            <a:gs pos="0">
              <a:schemeClr val="accent4">
                <a:alpha val="50000"/>
                <a:hueOff val="-3015570"/>
                <a:satOff val="21052"/>
                <a:lumOff val="2255"/>
                <a:alphaOff val="0"/>
                <a:shade val="47500"/>
                <a:satMod val="137000"/>
              </a:schemeClr>
            </a:gs>
            <a:gs pos="55000">
              <a:schemeClr val="accent4">
                <a:alpha val="50000"/>
                <a:hueOff val="-3015570"/>
                <a:satOff val="21052"/>
                <a:lumOff val="2255"/>
                <a:alphaOff val="0"/>
                <a:shade val="69000"/>
                <a:satMod val="137000"/>
              </a:schemeClr>
            </a:gs>
            <a:gs pos="100000">
              <a:schemeClr val="accent4">
                <a:alpha val="50000"/>
                <a:hueOff val="-3015570"/>
                <a:satOff val="21052"/>
                <a:lumOff val="2255"/>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CDF48770-4C13-41B8-AEEF-FFEEB8CAB7F3}">
      <dsp:nvSpPr>
        <dsp:cNvPr id="0" name=""/>
        <dsp:cNvSpPr/>
      </dsp:nvSpPr>
      <dsp:spPr>
        <a:xfrm>
          <a:off x="5468102" y="4486275"/>
          <a:ext cx="2135838" cy="122872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Linguístico-comunicativa</a:t>
          </a:r>
        </a:p>
      </dsp:txBody>
      <dsp:txXfrm>
        <a:off x="5468102" y="4486275"/>
        <a:ext cx="2135838" cy="1228725"/>
      </dsp:txXfrm>
    </dsp:sp>
    <dsp:sp modelId="{29F59A8F-80E8-423B-BB86-9CC1E0C69939}">
      <dsp:nvSpPr>
        <dsp:cNvPr id="0" name=""/>
        <dsp:cNvSpPr/>
      </dsp:nvSpPr>
      <dsp:spPr>
        <a:xfrm>
          <a:off x="3184697" y="2783776"/>
          <a:ext cx="1864004" cy="1864233"/>
        </a:xfrm>
        <a:prstGeom prst="ellipse">
          <a:avLst/>
        </a:prstGeom>
        <a:gradFill rotWithShape="0">
          <a:gsLst>
            <a:gs pos="0">
              <a:schemeClr val="accent4">
                <a:alpha val="50000"/>
                <a:hueOff val="-4020761"/>
                <a:satOff val="28070"/>
                <a:lumOff val="3006"/>
                <a:alphaOff val="0"/>
                <a:shade val="47500"/>
                <a:satMod val="137000"/>
              </a:schemeClr>
            </a:gs>
            <a:gs pos="55000">
              <a:schemeClr val="accent4">
                <a:alpha val="50000"/>
                <a:hueOff val="-4020761"/>
                <a:satOff val="28070"/>
                <a:lumOff val="3006"/>
                <a:alphaOff val="0"/>
                <a:shade val="69000"/>
                <a:satMod val="137000"/>
              </a:schemeClr>
            </a:gs>
            <a:gs pos="100000">
              <a:schemeClr val="accent4">
                <a:alpha val="50000"/>
                <a:hueOff val="-4020761"/>
                <a:satOff val="28070"/>
                <a:lumOff val="3006"/>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B68A4BD9-5446-43C9-89CE-32B9E3C1A971}">
      <dsp:nvSpPr>
        <dsp:cNvPr id="0" name=""/>
        <dsp:cNvSpPr/>
      </dsp:nvSpPr>
      <dsp:spPr>
        <a:xfrm>
          <a:off x="1235259" y="4486275"/>
          <a:ext cx="2135838" cy="122872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Digital</a:t>
          </a:r>
        </a:p>
      </dsp:txBody>
      <dsp:txXfrm>
        <a:off x="1235259" y="4486275"/>
        <a:ext cx="2135838" cy="1228725"/>
      </dsp:txXfrm>
    </dsp:sp>
    <dsp:sp modelId="{6EDA1D97-57BE-49A3-A4B1-F2D114A4E8A0}">
      <dsp:nvSpPr>
        <dsp:cNvPr id="0" name=""/>
        <dsp:cNvSpPr/>
      </dsp:nvSpPr>
      <dsp:spPr>
        <a:xfrm>
          <a:off x="2806459" y="2309431"/>
          <a:ext cx="1864004" cy="1864233"/>
        </a:xfrm>
        <a:prstGeom prst="ellipse">
          <a:avLst/>
        </a:prstGeom>
        <a:gradFill rotWithShape="0">
          <a:gsLst>
            <a:gs pos="0">
              <a:schemeClr val="accent4">
                <a:alpha val="50000"/>
                <a:hueOff val="-5025950"/>
                <a:satOff val="35087"/>
                <a:lumOff val="3758"/>
                <a:alphaOff val="0"/>
                <a:shade val="47500"/>
                <a:satMod val="137000"/>
              </a:schemeClr>
            </a:gs>
            <a:gs pos="55000">
              <a:schemeClr val="accent4">
                <a:alpha val="50000"/>
                <a:hueOff val="-5025950"/>
                <a:satOff val="35087"/>
                <a:lumOff val="3758"/>
                <a:alphaOff val="0"/>
                <a:shade val="69000"/>
                <a:satMod val="137000"/>
              </a:schemeClr>
            </a:gs>
            <a:gs pos="100000">
              <a:schemeClr val="accent4">
                <a:alpha val="50000"/>
                <a:hueOff val="-5025950"/>
                <a:satOff val="35087"/>
                <a:lumOff val="3758"/>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492F983F-7C02-436B-B1D5-23796CEB91BB}">
      <dsp:nvSpPr>
        <dsp:cNvPr id="0" name=""/>
        <dsp:cNvSpPr/>
      </dsp:nvSpPr>
      <dsp:spPr>
        <a:xfrm>
          <a:off x="536257" y="2686050"/>
          <a:ext cx="1980504" cy="134302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Pedagógico-</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a:t>
          </a:r>
          <a:r>
            <a:rPr kumimoji="0" lang="pt-PT" sz="2700" b="0" i="0" u="none" strike="noStrike" kern="1200" cap="none" normalizeH="0" baseline="0" dirty="0" err="1" smtClean="0">
              <a:ln/>
              <a:effectLst/>
              <a:latin typeface="Arial" charset="0"/>
            </a:rPr>
            <a:t>didáctica</a:t>
          </a:r>
          <a:endParaRPr kumimoji="0" lang="pt-PT" sz="2700" b="0" i="0" u="none" strike="noStrike" kern="1200" cap="none" normalizeH="0" baseline="0" dirty="0" smtClean="0">
            <a:ln/>
            <a:effectLst/>
            <a:latin typeface="Arial" charset="0"/>
          </a:endParaRPr>
        </a:p>
      </dsp:txBody>
      <dsp:txXfrm>
        <a:off x="536257" y="2686050"/>
        <a:ext cx="1980504" cy="1343025"/>
      </dsp:txXfrm>
    </dsp:sp>
    <dsp:sp modelId="{3BFA202D-3B76-4459-A7AB-29F9DD8C38BA}">
      <dsp:nvSpPr>
        <dsp:cNvPr id="0" name=""/>
        <dsp:cNvSpPr/>
      </dsp:nvSpPr>
      <dsp:spPr>
        <a:xfrm>
          <a:off x="2940823" y="1717928"/>
          <a:ext cx="1864004" cy="1864233"/>
        </a:xfrm>
        <a:prstGeom prst="ellipse">
          <a:avLst/>
        </a:prstGeom>
        <a:gradFill rotWithShape="0">
          <a:gsLst>
            <a:gs pos="0">
              <a:schemeClr val="accent4">
                <a:alpha val="50000"/>
                <a:hueOff val="-6031141"/>
                <a:satOff val="42105"/>
                <a:lumOff val="4509"/>
                <a:alphaOff val="0"/>
                <a:shade val="47500"/>
                <a:satMod val="137000"/>
              </a:schemeClr>
            </a:gs>
            <a:gs pos="55000">
              <a:schemeClr val="accent4">
                <a:alpha val="50000"/>
                <a:hueOff val="-6031141"/>
                <a:satOff val="42105"/>
                <a:lumOff val="4509"/>
                <a:alphaOff val="0"/>
                <a:shade val="69000"/>
                <a:satMod val="137000"/>
              </a:schemeClr>
            </a:gs>
            <a:gs pos="100000">
              <a:schemeClr val="accent4">
                <a:alpha val="50000"/>
                <a:hueOff val="-6031141"/>
                <a:satOff val="42105"/>
                <a:lumOff val="4509"/>
                <a:alphaOff val="0"/>
                <a:shade val="98000"/>
                <a:satMod val="137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C15D2D0A-3384-414D-A875-7D16EB217BAD}">
      <dsp:nvSpPr>
        <dsp:cNvPr id="0" name=""/>
        <dsp:cNvSpPr/>
      </dsp:nvSpPr>
      <dsp:spPr>
        <a:xfrm>
          <a:off x="691591" y="990596"/>
          <a:ext cx="2019338" cy="12572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2700" b="0" i="0" u="none" strike="noStrike" kern="1200" cap="none" normalizeH="0" baseline="0" dirty="0" smtClean="0">
              <a:ln/>
              <a:effectLst/>
              <a:latin typeface="Arial" charset="0"/>
            </a:rPr>
            <a:t>Pessoal / Interpessoal</a:t>
          </a:r>
        </a:p>
      </dsp:txBody>
      <dsp:txXfrm>
        <a:off x="691591" y="990596"/>
        <a:ext cx="2019338" cy="125729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CF0138-93E7-4248-9772-9C5B4140A570}">
      <dsp:nvSpPr>
        <dsp:cNvPr id="0" name=""/>
        <dsp:cNvSpPr/>
      </dsp:nvSpPr>
      <dsp:spPr>
        <a:xfrm>
          <a:off x="838194" y="152400"/>
          <a:ext cx="4409451" cy="1300483"/>
        </a:xfrm>
        <a:prstGeom prst="ellipse">
          <a:avLst/>
        </a:prstGeom>
        <a:solidFill>
          <a:schemeClr val="accent1">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BAF2F51A-8E3A-4714-B595-22A96A8F66B8}">
      <dsp:nvSpPr>
        <dsp:cNvPr id="0" name=""/>
        <dsp:cNvSpPr/>
      </dsp:nvSpPr>
      <dsp:spPr>
        <a:xfrm>
          <a:off x="2730500" y="2951479"/>
          <a:ext cx="635000" cy="406400"/>
        </a:xfrm>
        <a:prstGeom prst="downArrow">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4AC89DE-E083-43AD-9E02-EC8F30AB85D2}">
      <dsp:nvSpPr>
        <dsp:cNvPr id="0" name=""/>
        <dsp:cNvSpPr/>
      </dsp:nvSpPr>
      <dsp:spPr>
        <a:xfrm>
          <a:off x="1524000" y="3276599"/>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pt-PT" sz="1800" kern="1200" dirty="0" smtClean="0"/>
            <a:t>Identidade Profissional Docente</a:t>
          </a:r>
          <a:endParaRPr lang="pt-PT" sz="1800" kern="1200" dirty="0"/>
        </a:p>
      </dsp:txBody>
      <dsp:txXfrm>
        <a:off x="1524000" y="3276599"/>
        <a:ext cx="3048000" cy="762000"/>
      </dsp:txXfrm>
    </dsp:sp>
    <dsp:sp modelId="{16A16E51-A782-4523-8935-C007A1687471}">
      <dsp:nvSpPr>
        <dsp:cNvPr id="0" name=""/>
        <dsp:cNvSpPr/>
      </dsp:nvSpPr>
      <dsp:spPr>
        <a:xfrm>
          <a:off x="2524756" y="1295400"/>
          <a:ext cx="1285246" cy="1334006"/>
        </a:xfrm>
        <a:prstGeom prst="ellipse">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pt-PT" sz="1800" b="1" kern="1200" dirty="0" err="1" smtClean="0">
              <a:solidFill>
                <a:schemeClr val="bg1"/>
              </a:solidFill>
            </a:rPr>
            <a:t>The</a:t>
          </a:r>
          <a:r>
            <a:rPr lang="pt-PT" sz="1800" b="1" kern="1200" dirty="0" smtClean="0">
              <a:solidFill>
                <a:schemeClr val="bg1"/>
              </a:solidFill>
            </a:rPr>
            <a:t> </a:t>
          </a:r>
          <a:r>
            <a:rPr lang="pt-PT" sz="1800" b="1" kern="1200" dirty="0" err="1" smtClean="0">
              <a:solidFill>
                <a:schemeClr val="bg1"/>
              </a:solidFill>
            </a:rPr>
            <a:t>Ought</a:t>
          </a:r>
          <a:r>
            <a:rPr lang="pt-PT" sz="1800" b="1" kern="1200" dirty="0" smtClean="0">
              <a:solidFill>
                <a:schemeClr val="bg1"/>
              </a:solidFill>
            </a:rPr>
            <a:t> Self</a:t>
          </a:r>
          <a:endParaRPr lang="pt-PT" sz="1800" b="1" kern="1200" dirty="0">
            <a:solidFill>
              <a:schemeClr val="bg1"/>
            </a:solidFill>
          </a:endParaRPr>
        </a:p>
      </dsp:txBody>
      <dsp:txXfrm>
        <a:off x="2524756" y="1295400"/>
        <a:ext cx="1285246" cy="1334006"/>
      </dsp:txXfrm>
    </dsp:sp>
    <dsp:sp modelId="{16B6B1CF-61B2-4574-91DA-2F9E1EF8C7B3}">
      <dsp:nvSpPr>
        <dsp:cNvPr id="0" name=""/>
        <dsp:cNvSpPr/>
      </dsp:nvSpPr>
      <dsp:spPr>
        <a:xfrm>
          <a:off x="1524002" y="457201"/>
          <a:ext cx="1346202" cy="1295396"/>
        </a:xfrm>
        <a:prstGeom prst="ellipse">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t-PT" sz="1400" b="1" kern="1200" dirty="0" err="1" smtClean="0">
              <a:solidFill>
                <a:schemeClr val="bg1"/>
              </a:solidFill>
            </a:rPr>
            <a:t>The</a:t>
          </a:r>
          <a:r>
            <a:rPr lang="pt-PT" sz="1400" b="1" kern="1200" dirty="0" smtClean="0">
              <a:solidFill>
                <a:schemeClr val="bg1"/>
              </a:solidFill>
            </a:rPr>
            <a:t> </a:t>
          </a:r>
          <a:r>
            <a:rPr lang="pt-PT" sz="1400" b="1" kern="1200" dirty="0" err="1" smtClean="0">
              <a:solidFill>
                <a:schemeClr val="bg1"/>
              </a:solidFill>
            </a:rPr>
            <a:t>Actual</a:t>
          </a:r>
          <a:r>
            <a:rPr lang="pt-PT" sz="1400" b="1" kern="1200" dirty="0" smtClean="0">
              <a:solidFill>
                <a:schemeClr val="bg1"/>
              </a:solidFill>
            </a:rPr>
            <a:t>, </a:t>
          </a:r>
          <a:r>
            <a:rPr lang="pt-PT" sz="1400" b="1" kern="1200" dirty="0" err="1" smtClean="0">
              <a:solidFill>
                <a:schemeClr val="bg1"/>
              </a:solidFill>
            </a:rPr>
            <a:t>Situational</a:t>
          </a:r>
          <a:r>
            <a:rPr lang="pt-PT" sz="1400" b="1" kern="1200" dirty="0" smtClean="0">
              <a:solidFill>
                <a:schemeClr val="bg1"/>
              </a:solidFill>
            </a:rPr>
            <a:t> Self</a:t>
          </a:r>
          <a:endParaRPr lang="pt-PT" sz="1400" b="1" kern="1200" dirty="0">
            <a:solidFill>
              <a:schemeClr val="bg1"/>
            </a:solidFill>
          </a:endParaRPr>
        </a:p>
      </dsp:txBody>
      <dsp:txXfrm>
        <a:off x="1524002" y="457201"/>
        <a:ext cx="1346202" cy="1295396"/>
      </dsp:txXfrm>
    </dsp:sp>
    <dsp:sp modelId="{C49BB64A-2591-44C9-9271-F35D09F7BFBA}">
      <dsp:nvSpPr>
        <dsp:cNvPr id="0" name=""/>
        <dsp:cNvSpPr/>
      </dsp:nvSpPr>
      <dsp:spPr>
        <a:xfrm>
          <a:off x="3352805" y="304796"/>
          <a:ext cx="1346202" cy="1352294"/>
        </a:xfrm>
        <a:prstGeom prst="ellipse">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pt-PT" sz="1800" b="1" i="1" kern="1200" dirty="0" err="1" smtClean="0">
              <a:solidFill>
                <a:schemeClr val="bg1"/>
              </a:solidFill>
            </a:rPr>
            <a:t>The</a:t>
          </a:r>
          <a:r>
            <a:rPr lang="pt-PT" sz="1800" b="1" i="1" kern="1200" dirty="0" smtClean="0">
              <a:solidFill>
                <a:schemeClr val="bg1"/>
              </a:solidFill>
            </a:rPr>
            <a:t> Ideal Self</a:t>
          </a:r>
          <a:endParaRPr lang="pt-PT" sz="1800" b="1" i="1" kern="1200" dirty="0">
            <a:solidFill>
              <a:schemeClr val="bg1"/>
            </a:solidFill>
          </a:endParaRPr>
        </a:p>
      </dsp:txBody>
      <dsp:txXfrm>
        <a:off x="3352805" y="304796"/>
        <a:ext cx="1346202" cy="1352294"/>
      </dsp:txXfrm>
    </dsp:sp>
    <dsp:sp modelId="{B706DD53-9E03-4FC8-A757-C5525AD573EF}">
      <dsp:nvSpPr>
        <dsp:cNvPr id="0" name=""/>
        <dsp:cNvSpPr/>
      </dsp:nvSpPr>
      <dsp:spPr>
        <a:xfrm>
          <a:off x="685802" y="50804"/>
          <a:ext cx="4724394" cy="2844800"/>
        </a:xfrm>
        <a:prstGeom prst="funnel">
          <a:avLst/>
        </a:prstGeom>
        <a:solidFill>
          <a:schemeClr val="lt1">
            <a:alpha val="40000"/>
            <a:hueOff val="0"/>
            <a:satOff val="0"/>
            <a:lumOff val="0"/>
            <a:alphaOff val="0"/>
          </a:schemeClr>
        </a:soli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144ED6-FCC2-43D5-9B50-CB89D3479098}">
      <dsp:nvSpPr>
        <dsp:cNvPr id="0" name=""/>
        <dsp:cNvSpPr/>
      </dsp:nvSpPr>
      <dsp:spPr>
        <a:xfrm>
          <a:off x="2717006" y="388663"/>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TOTAL: 6</a:t>
          </a:r>
          <a:endParaRPr lang="pt-PT" sz="1700" kern="1200" dirty="0"/>
        </a:p>
      </dsp:txBody>
      <dsp:txXfrm>
        <a:off x="2949535" y="388663"/>
        <a:ext cx="1220777" cy="969355"/>
      </dsp:txXfrm>
    </dsp:sp>
    <dsp:sp modelId="{607AE0A3-8AEC-4E7F-83B7-B7C65D4CDA4E}">
      <dsp:nvSpPr>
        <dsp:cNvPr id="0" name=""/>
        <dsp:cNvSpPr/>
      </dsp:nvSpPr>
      <dsp:spPr>
        <a:xfrm>
          <a:off x="2717006" y="1358018"/>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Português + Inglês: 4</a:t>
          </a:r>
          <a:endParaRPr lang="pt-PT" sz="1700" kern="1200" dirty="0"/>
        </a:p>
      </dsp:txBody>
      <dsp:txXfrm>
        <a:off x="2949535" y="1358018"/>
        <a:ext cx="1220777" cy="969355"/>
      </dsp:txXfrm>
    </dsp:sp>
    <dsp:sp modelId="{9EF613FF-FCC4-4483-9F94-4268D9C68EA5}">
      <dsp:nvSpPr>
        <dsp:cNvPr id="0" name=""/>
        <dsp:cNvSpPr/>
      </dsp:nvSpPr>
      <dsp:spPr>
        <a:xfrm>
          <a:off x="2717006" y="2327374"/>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Português + Latim + Grego: 2</a:t>
          </a:r>
          <a:endParaRPr lang="pt-PT" sz="1700" kern="1200" dirty="0"/>
        </a:p>
      </dsp:txBody>
      <dsp:txXfrm>
        <a:off x="2949535" y="2327374"/>
        <a:ext cx="1220777" cy="969355"/>
      </dsp:txXfrm>
    </dsp:sp>
    <dsp:sp modelId="{B9F23A63-2681-443F-A4E4-9EDF8B4D1B63}">
      <dsp:nvSpPr>
        <dsp:cNvPr id="0" name=""/>
        <dsp:cNvSpPr/>
      </dsp:nvSpPr>
      <dsp:spPr>
        <a:xfrm>
          <a:off x="1941909" y="1114"/>
          <a:ext cx="968871" cy="968871"/>
        </a:xfrm>
        <a:prstGeom prst="ellipse">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pt-PT" sz="1700" kern="1200" dirty="0" smtClean="0"/>
            <a:t>Profs. de </a:t>
          </a:r>
          <a:r>
            <a:rPr lang="pt-PT" sz="1700" kern="1200" dirty="0" smtClean="0"/>
            <a:t>PLM</a:t>
          </a:r>
          <a:endParaRPr lang="pt-PT" sz="1700" kern="1200" dirty="0"/>
        </a:p>
      </dsp:txBody>
      <dsp:txXfrm>
        <a:off x="1941909" y="1114"/>
        <a:ext cx="968871" cy="968871"/>
      </dsp:txXfrm>
    </dsp:sp>
    <dsp:sp modelId="{1B60976E-90A8-4B15-9002-8D2987692205}">
      <dsp:nvSpPr>
        <dsp:cNvPr id="0" name=""/>
        <dsp:cNvSpPr/>
      </dsp:nvSpPr>
      <dsp:spPr>
        <a:xfrm>
          <a:off x="5139183" y="388663"/>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TOTAL: 10</a:t>
          </a:r>
          <a:endParaRPr lang="pt-PT" sz="1700" kern="1200" dirty="0"/>
        </a:p>
      </dsp:txBody>
      <dsp:txXfrm>
        <a:off x="5371713" y="388663"/>
        <a:ext cx="1220777" cy="969355"/>
      </dsp:txXfrm>
    </dsp:sp>
    <dsp:sp modelId="{B9980F2A-8070-4332-B218-899220E17377}">
      <dsp:nvSpPr>
        <dsp:cNvPr id="0" name=""/>
        <dsp:cNvSpPr/>
      </dsp:nvSpPr>
      <dsp:spPr>
        <a:xfrm>
          <a:off x="5139183" y="1358018"/>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Português + Francês: 3</a:t>
          </a:r>
          <a:endParaRPr lang="pt-PT" sz="1700" kern="1200" dirty="0"/>
        </a:p>
      </dsp:txBody>
      <dsp:txXfrm>
        <a:off x="5371713" y="1358018"/>
        <a:ext cx="1220777" cy="969355"/>
      </dsp:txXfrm>
    </dsp:sp>
    <dsp:sp modelId="{EA021B4A-B160-4EDB-85E6-6E1E9F6B104B}">
      <dsp:nvSpPr>
        <dsp:cNvPr id="0" name=""/>
        <dsp:cNvSpPr/>
      </dsp:nvSpPr>
      <dsp:spPr>
        <a:xfrm>
          <a:off x="5139183" y="2327374"/>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Inglês + Alemão: 6 </a:t>
          </a:r>
          <a:endParaRPr lang="pt-PT" sz="1700" kern="1200" dirty="0"/>
        </a:p>
      </dsp:txBody>
      <dsp:txXfrm>
        <a:off x="5371713" y="2327374"/>
        <a:ext cx="1220777" cy="969355"/>
      </dsp:txXfrm>
    </dsp:sp>
    <dsp:sp modelId="{B18AE352-97DC-48BF-BF6A-75A28612229F}">
      <dsp:nvSpPr>
        <dsp:cNvPr id="0" name=""/>
        <dsp:cNvSpPr/>
      </dsp:nvSpPr>
      <dsp:spPr>
        <a:xfrm>
          <a:off x="5139183" y="3296729"/>
          <a:ext cx="1453306" cy="969355"/>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pt-PT" sz="1700" kern="1200" dirty="0" smtClean="0"/>
            <a:t>Inglês + Francês: 1</a:t>
          </a:r>
          <a:endParaRPr lang="pt-PT" sz="1700" kern="1200" dirty="0"/>
        </a:p>
      </dsp:txBody>
      <dsp:txXfrm>
        <a:off x="5371713" y="3296729"/>
        <a:ext cx="1220777" cy="969355"/>
      </dsp:txXfrm>
    </dsp:sp>
    <dsp:sp modelId="{E23200EA-1566-40E5-AD75-A826B43FE5B5}">
      <dsp:nvSpPr>
        <dsp:cNvPr id="0" name=""/>
        <dsp:cNvSpPr/>
      </dsp:nvSpPr>
      <dsp:spPr>
        <a:xfrm>
          <a:off x="4364087" y="1114"/>
          <a:ext cx="968871" cy="968871"/>
        </a:xfrm>
        <a:prstGeom prst="ellipse">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pt-PT" sz="1700" kern="1200" dirty="0" smtClean="0"/>
            <a:t>Profs. de LE</a:t>
          </a:r>
          <a:endParaRPr lang="pt-PT" sz="1700" kern="1200" dirty="0"/>
        </a:p>
      </dsp:txBody>
      <dsp:txXfrm>
        <a:off x="4364087" y="1114"/>
        <a:ext cx="968871" cy="9688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1301D-F4AA-412A-B52E-814EA924D3CA}" type="datetimeFigureOut">
              <a:rPr lang="pt-PT" smtClean="0"/>
              <a:pPr/>
              <a:t>20-03-2013</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C8917-567C-4842-9C63-5F38D0516658}"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Boa tarde!</a:t>
            </a:r>
          </a:p>
          <a:p>
            <a:r>
              <a:rPr lang="pt-PT" dirty="0" smtClean="0"/>
              <a:t>O meu</a:t>
            </a:r>
            <a:r>
              <a:rPr lang="pt-PT" baseline="0" dirty="0" smtClean="0"/>
              <a:t> nome é Mónica Bastos, sou a nova ‘leitora’ do IC na UP-Beira. Cheguei a Moçambique em Fevereiro e esta é a minha estreia nestas Jornadas da Língua Portuguesa.</a:t>
            </a:r>
          </a:p>
          <a:p>
            <a:r>
              <a:rPr lang="pt-PT" baseline="0" dirty="0" smtClean="0"/>
              <a:t>O estudo que trago para partilhar convosco foi desenvolvido no âmbito do </a:t>
            </a:r>
            <a:r>
              <a:rPr lang="pt-PT" baseline="0" dirty="0" err="1" smtClean="0"/>
              <a:t>projecto</a:t>
            </a:r>
            <a:r>
              <a:rPr lang="pt-PT" baseline="0" dirty="0" smtClean="0"/>
              <a:t> de doutoramento em </a:t>
            </a:r>
            <a:r>
              <a:rPr lang="pt-PT" baseline="0" dirty="0" err="1" smtClean="0"/>
              <a:t>Didáctica</a:t>
            </a:r>
            <a:r>
              <a:rPr lang="pt-PT" baseline="0" dirty="0" smtClean="0"/>
              <a:t> de Línguas que estou a finalizar no Departamento de Educação da Universidade de Aveiro, sob a supervisão científica da Prof. Doutora Mª Helena de Araújo e Sá. O tema central do meu </a:t>
            </a:r>
            <a:r>
              <a:rPr lang="pt-PT" baseline="0" dirty="0" err="1" smtClean="0"/>
              <a:t>projecto</a:t>
            </a:r>
            <a:r>
              <a:rPr lang="pt-PT" baseline="0" dirty="0" smtClean="0"/>
              <a:t> de doutoramento é a formação continua de professores para a Competência de Comunicação Intercultural sendo, portanto, um dos meus interesses a análise das representações dos meus formandos relativamente ao que é ou ao que deve ser </a:t>
            </a:r>
            <a:r>
              <a:rPr lang="pt-PT" baseline="0" dirty="0" err="1" smtClean="0"/>
              <a:t>ser</a:t>
            </a:r>
            <a:r>
              <a:rPr lang="pt-PT" baseline="0" dirty="0" smtClean="0"/>
              <a:t> prof. de línguas (materna e/ou estrangeiras) em contextos multilingues e multiculturais.</a:t>
            </a:r>
          </a:p>
          <a:p>
            <a:r>
              <a:rPr lang="pt-PT" baseline="0" dirty="0" smtClean="0"/>
              <a:t>Antes de passar à apresentação do estudo importa, em primeiro lugar, apresentar os pressupostos teóricos nos quais ele se alicerça.</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DIDÁCTICA</a:t>
            </a:r>
            <a:r>
              <a:rPr lang="pt-PT" baseline="0" dirty="0" smtClean="0"/>
              <a:t> ESPECÍFICA:</a:t>
            </a:r>
            <a:endParaRPr lang="pt-PT" dirty="0" smtClean="0"/>
          </a:p>
          <a:p>
            <a:r>
              <a:rPr lang="pt-PT" dirty="0" smtClean="0"/>
              <a:t>A partir dos anos 70</a:t>
            </a:r>
            <a:r>
              <a:rPr lang="pt-PT" baseline="0" dirty="0" smtClean="0"/>
              <a:t> do século passado, com a evolução nos meios de comunicação social e com a consciencialização das inatingibilidade, e mesmo inadequação dos </a:t>
            </a:r>
            <a:r>
              <a:rPr lang="pt-PT" baseline="0" dirty="0" err="1" smtClean="0"/>
              <a:t>objectivos</a:t>
            </a:r>
            <a:r>
              <a:rPr lang="pt-PT" baseline="0" dirty="0" smtClean="0"/>
              <a:t> a que o ensino/aprendizagem de línguas se propunha (‘fabricar’ locutores nativos em LE), entrámos numa nova era, a da abordagem comunicativa e, com ela, assistimos à primeira mudança paradigmática na DL.</a:t>
            </a:r>
          </a:p>
          <a:p>
            <a:r>
              <a:rPr lang="pt-PT" baseline="0" dirty="0" smtClean="0"/>
              <a:t>Nesta fase, o </a:t>
            </a:r>
            <a:r>
              <a:rPr lang="pt-PT" baseline="0" dirty="0" err="1" smtClean="0"/>
              <a:t>objectivo</a:t>
            </a:r>
            <a:r>
              <a:rPr lang="pt-PT" baseline="0" dirty="0" smtClean="0"/>
              <a:t> passa a ser o desenvolvimento de competências comunicativas: não importa que o aluno não pronuncie na perfeição os sons, de acordo com a norma vigente no ensino de uma dada língua, o que importa é que o aluno compreenda o que o outro diz / escreve, se faça compreender (oralmente e por escrito) e consiga interagir com o Outro.</a:t>
            </a:r>
          </a:p>
          <a:p>
            <a:r>
              <a:rPr lang="pt-PT" baseline="0" dirty="0" smtClean="0"/>
              <a:t>Nesta era, as competências adquiridas nas diferentes línguas continuavam a ser vistas de forma compartimentada e o recurso a outra(s) língua(s) ou aos conhecimentos em outra(s) língua(s) na aula de uma dada língua era visto como </a:t>
            </a:r>
            <a:r>
              <a:rPr lang="pt-PT" baseline="0" dirty="0" err="1" smtClean="0"/>
              <a:t>factor</a:t>
            </a:r>
            <a:r>
              <a:rPr lang="pt-PT" baseline="0" dirty="0" smtClean="0"/>
              <a:t> potenciador de ‘contaminação’ linguística, daí se falar de um </a:t>
            </a:r>
            <a:r>
              <a:rPr lang="pt-PT" baseline="0" dirty="0" err="1" smtClean="0"/>
              <a:t>didáctica</a:t>
            </a:r>
            <a:r>
              <a:rPr lang="pt-PT" baseline="0" dirty="0" smtClean="0"/>
              <a:t> específica de uma língua em particular.</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DIDÁCTICA</a:t>
            </a:r>
            <a:r>
              <a:rPr lang="pt-PT" baseline="0" dirty="0" smtClean="0"/>
              <a:t> DAS LÍNGUAS / DO PLURILINGUISMO</a:t>
            </a:r>
            <a:endParaRPr lang="pt-PT" dirty="0" smtClean="0"/>
          </a:p>
          <a:p>
            <a:r>
              <a:rPr lang="pt-PT" dirty="0" smtClean="0"/>
              <a:t>A partir</a:t>
            </a:r>
            <a:r>
              <a:rPr lang="pt-PT" baseline="0" dirty="0" smtClean="0"/>
              <a:t> dos anos 90, com a crescente complexificação do tecido linguístico e cultural das sociedades e dos indivíduos pós-modernos, como já explicitámos anteriormente, assistimos à segunda mudança paradigmática no campo epistemológico da DL.</a:t>
            </a:r>
          </a:p>
          <a:p>
            <a:r>
              <a:rPr lang="pt-PT" baseline="0" dirty="0" smtClean="0"/>
              <a:t>Esta foi uma mudança fortemente impulsionada pelas orientações políticas e educativas europeias, valorizadoras do plurilinguismo e do diálogo intercultural, bem como da construção de uma identidade europeia assente nestes valores.</a:t>
            </a:r>
          </a:p>
          <a:p>
            <a:r>
              <a:rPr lang="pt-PT" baseline="0" dirty="0" smtClean="0"/>
              <a:t>A partir desta era, a língua passa a ser vista, não só como um instrumento de comunicação, mas como um instrumento de </a:t>
            </a:r>
            <a:r>
              <a:rPr lang="pt-PT" baseline="0" dirty="0" err="1" smtClean="0"/>
              <a:t>acção</a:t>
            </a:r>
            <a:r>
              <a:rPr lang="pt-PT" baseline="0" dirty="0" smtClean="0"/>
              <a:t> social, que permite aos interlocutores agirem um sobre o outro e um com o outro, no sentido de alcançarem a intercompreensão.</a:t>
            </a:r>
          </a:p>
          <a:p>
            <a:r>
              <a:rPr lang="pt-PT" baseline="0" dirty="0" smtClean="0"/>
              <a:t>Esta é a era da abordagem </a:t>
            </a:r>
            <a:r>
              <a:rPr lang="pt-PT" baseline="0" dirty="0" err="1" smtClean="0"/>
              <a:t>accional</a:t>
            </a:r>
            <a:r>
              <a:rPr lang="pt-PT" baseline="0" dirty="0" smtClean="0"/>
              <a:t>, em que é dado um maior protagonismo ao aluno no seu processo de aprendizagem, sendo colocado em situações de aprender a fazer, fazendo; aprender a comunicar, comunicando.</a:t>
            </a:r>
          </a:p>
          <a:p>
            <a:r>
              <a:rPr lang="pt-PT" baseline="0" dirty="0" smtClean="0"/>
              <a:t>Ao professor é reservado o papel de guia, de orientador do aluno neste processo que se pretende cada vez mais autónomo de construção do seu próprio repertório, plurilingue e intercultural, dotando-o de ferramentas para que, ao longo da vida, possa aproveitar todas as oportunidades de contactos formais e informais com outras línguas e culturas para enriquecer o seu repertório.</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Para que isto</a:t>
            </a:r>
            <a:r>
              <a:rPr lang="pt-PT" baseline="0" dirty="0" smtClean="0"/>
              <a:t> seja possível, importa que se opere uma mudança crucial: que se passe a encarar o trabalho dos professores de línguas (materna e/ou estrangeiras) de forma integrada, articulada, para que haja coerência neste processo de desenvolvimento da competência plurilingue e intercultural dos alunos. Esta </a:t>
            </a:r>
            <a:r>
              <a:rPr lang="pt-PT" baseline="0" dirty="0" err="1" smtClean="0"/>
              <a:t>factor</a:t>
            </a:r>
            <a:r>
              <a:rPr lang="pt-PT" baseline="0" dirty="0" smtClean="0"/>
              <a:t> é imprescindível para compreender a denominação desta fase da DL, utilizando o plural (das línguas).</a:t>
            </a:r>
          </a:p>
          <a:p>
            <a:r>
              <a:rPr lang="pt-PT" baseline="0" dirty="0" smtClean="0"/>
              <a:t>Assistimos, portanto, a uma </a:t>
            </a:r>
            <a:r>
              <a:rPr lang="pt-PT" baseline="0" dirty="0" err="1" smtClean="0"/>
              <a:t>refocalização</a:t>
            </a:r>
            <a:r>
              <a:rPr lang="pt-PT" baseline="0" dirty="0" smtClean="0"/>
              <a:t> dos </a:t>
            </a:r>
            <a:r>
              <a:rPr lang="pt-PT" baseline="0" dirty="0" err="1" smtClean="0"/>
              <a:t>objectivos</a:t>
            </a:r>
            <a:r>
              <a:rPr lang="pt-PT" baseline="0" dirty="0" smtClean="0"/>
              <a:t> do ensino/aprendizagem das línguas. Mais do que desenvolver competências comunicativas numa dada língua, o objetivo é educar ‘</a:t>
            </a:r>
            <a:r>
              <a:rPr lang="pt-PT" baseline="0" dirty="0" err="1" smtClean="0"/>
              <a:t>actores</a:t>
            </a:r>
            <a:r>
              <a:rPr lang="pt-PT" baseline="0" dirty="0" smtClean="0"/>
              <a:t> sociais’, detentores de competências transversais em línguas, de carácter plurilingue e intercultural. Para além disso, deve ser também missão dos professores de línguas preparar os alunos para viverem uma cidadania </a:t>
            </a:r>
            <a:r>
              <a:rPr lang="pt-PT" baseline="0" dirty="0" err="1" smtClean="0"/>
              <a:t>activa</a:t>
            </a:r>
            <a:r>
              <a:rPr lang="pt-PT" baseline="0" dirty="0" smtClean="0"/>
              <a:t>, à escala global, nesta aldeia-global cada vez mais complexa.</a:t>
            </a:r>
          </a:p>
          <a:p>
            <a:r>
              <a:rPr lang="pt-PT" baseline="0" dirty="0" smtClean="0"/>
              <a:t>Nesta fase, a DL adquire um carácter interventivo e transformador, sendo-lhe atribuída uma dimensão ética: a de contribuir para a construção de um mundo de intercompreensão, de diálogo intercultural.</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12</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Neste contexto, emerge</a:t>
            </a:r>
            <a:r>
              <a:rPr lang="pt-PT" baseline="0" dirty="0" smtClean="0"/>
              <a:t> um conjunto de conceitos-chave, cada vez mais presentes nos discursos formativos e científicos da DL:</a:t>
            </a:r>
          </a:p>
          <a:p>
            <a:pPr>
              <a:buFont typeface="Arial" charset="0"/>
              <a:buChar char="•"/>
            </a:pPr>
            <a:r>
              <a:rPr lang="pt-PT" baseline="0" dirty="0" smtClean="0"/>
              <a:t>Pluralidade;</a:t>
            </a:r>
          </a:p>
          <a:p>
            <a:pPr>
              <a:buFont typeface="Arial" charset="0"/>
              <a:buChar char="•"/>
            </a:pPr>
            <a:r>
              <a:rPr lang="pt-PT" baseline="0" dirty="0" smtClean="0"/>
              <a:t>Plurilinguismo;</a:t>
            </a:r>
          </a:p>
          <a:p>
            <a:pPr>
              <a:buFont typeface="Arial" charset="0"/>
              <a:buChar char="•"/>
            </a:pPr>
            <a:r>
              <a:rPr lang="pt-PT" baseline="0" dirty="0" smtClean="0"/>
              <a:t>Diálogo intercultural;</a:t>
            </a:r>
          </a:p>
          <a:p>
            <a:pPr>
              <a:buFont typeface="Arial" charset="0"/>
              <a:buChar char="•"/>
            </a:pPr>
            <a:r>
              <a:rPr lang="pt-PT" baseline="0" dirty="0" smtClean="0"/>
              <a:t>Cidadania;</a:t>
            </a:r>
          </a:p>
          <a:p>
            <a:pPr>
              <a:buFont typeface="Arial" charset="0"/>
              <a:buChar char="•"/>
            </a:pPr>
            <a:r>
              <a:rPr lang="pt-PT" baseline="0" dirty="0" smtClean="0"/>
              <a:t>Intercompreensão.</a:t>
            </a:r>
          </a:p>
          <a:p>
            <a:pPr>
              <a:buFont typeface="Arial" charset="0"/>
              <a:buChar char="•"/>
            </a:pP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13</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85000" lnSpcReduction="20000"/>
          </a:bodyPr>
          <a:lstStyle/>
          <a:p>
            <a:r>
              <a:rPr lang="pt-PT" dirty="0" smtClean="0"/>
              <a:t>Assim, os professores de línguas são chamados a desempenhar</a:t>
            </a:r>
            <a:r>
              <a:rPr lang="pt-PT" baseline="0" dirty="0" smtClean="0"/>
              <a:t> novos papéis. Além do papel de gestor do cenário pedagógico e do papel de avaliador, papéis tradicionalmente associados ao professor, o professor de línguas passa a ser visto como:</a:t>
            </a:r>
          </a:p>
          <a:p>
            <a:pPr>
              <a:buFont typeface="Arial" charset="0"/>
              <a:buChar char="•"/>
            </a:pPr>
            <a:r>
              <a:rPr lang="pt-PT" baseline="0" dirty="0" smtClean="0"/>
              <a:t>Facilitador / guia dos alunos no seu processo de desenvolvimento;</a:t>
            </a:r>
          </a:p>
          <a:p>
            <a:pPr>
              <a:buFont typeface="Arial" charset="0"/>
              <a:buChar char="•"/>
            </a:pPr>
            <a:r>
              <a:rPr lang="pt-PT" baseline="0" dirty="0" smtClean="0"/>
              <a:t>Mediador / </a:t>
            </a:r>
            <a:r>
              <a:rPr lang="pt-PT" baseline="0" dirty="0" err="1" smtClean="0"/>
              <a:t>actor</a:t>
            </a:r>
            <a:r>
              <a:rPr lang="pt-PT" baseline="0" dirty="0" smtClean="0"/>
              <a:t> social, papel fortemente relacionado com a dimensão política e ética do ensino das línguas;</a:t>
            </a:r>
          </a:p>
          <a:p>
            <a:pPr>
              <a:buFont typeface="Arial" charset="0"/>
              <a:buChar char="•"/>
            </a:pPr>
            <a:r>
              <a:rPr lang="pt-PT" dirty="0" smtClean="0"/>
              <a:t>Investigador, pois deve procurar as soluções</a:t>
            </a:r>
            <a:r>
              <a:rPr lang="pt-PT" baseline="0" dirty="0" smtClean="0"/>
              <a:t> adequadas para os problemas com que se vai deparando (a era da DL como ‘receituário’ já passou);</a:t>
            </a:r>
          </a:p>
          <a:p>
            <a:pPr>
              <a:buFont typeface="Arial" charset="0"/>
              <a:buChar char="•"/>
            </a:pPr>
            <a:r>
              <a:rPr lang="pt-PT" dirty="0" smtClean="0"/>
              <a:t>Colaborador,</a:t>
            </a:r>
            <a:r>
              <a:rPr lang="pt-PT" baseline="0" dirty="0" smtClean="0"/>
              <a:t> pois, agora, urge trabalhar em equipa com os outros professores no sentido de permitir ao alunos um desenvolvimento mais equilibrado e holístico.</a:t>
            </a:r>
          </a:p>
          <a:p>
            <a:pPr>
              <a:buFont typeface="Arial" charset="0"/>
              <a:buNone/>
            </a:pPr>
            <a:endParaRPr lang="pt-PT" baseline="0" dirty="0" smtClean="0"/>
          </a:p>
          <a:p>
            <a:pPr>
              <a:buFont typeface="Arial" charset="0"/>
              <a:buNone/>
            </a:pPr>
            <a:r>
              <a:rPr lang="pt-PT" baseline="0" dirty="0" smtClean="0"/>
              <a:t>A emergência destes novos papéis torna ainda mais complexa a identidade profissional docente que, na </a:t>
            </a:r>
            <a:r>
              <a:rPr lang="pt-PT" baseline="0" dirty="0" err="1" smtClean="0"/>
              <a:t>perspectiva</a:t>
            </a:r>
            <a:r>
              <a:rPr lang="pt-PT" baseline="0" dirty="0" smtClean="0"/>
              <a:t> de Pinho, além de uma dimensão interventivo-curricular, </a:t>
            </a:r>
            <a:r>
              <a:rPr lang="pt-PT" baseline="0" dirty="0" err="1" smtClean="0"/>
              <a:t>directamente</a:t>
            </a:r>
            <a:r>
              <a:rPr lang="pt-PT" baseline="0" dirty="0" smtClean="0"/>
              <a:t> relacionada com o agir profissional em contexto de sala de aula, integra também uma dimensão pessoal, relativa ao professor no seu ser Homem, com as suas características pessoais, os seus interesses, as suas predisposições relativamente à profissão; e uma dimensão político-social, intimamente relacionada com a missão ética que, agora, é atribuída ao ensino das línguas, consubstanciada na crescente relevância atribuída ao professor de línguas como educador, isto é, como mediador / </a:t>
            </a:r>
            <a:r>
              <a:rPr lang="pt-PT" baseline="0" dirty="0" err="1" smtClean="0"/>
              <a:t>actor</a:t>
            </a:r>
            <a:r>
              <a:rPr lang="pt-PT" baseline="0" dirty="0" smtClean="0"/>
              <a:t> social.</a:t>
            </a:r>
          </a:p>
          <a:p>
            <a:pPr>
              <a:buFont typeface="Arial" charset="0"/>
              <a:buNone/>
            </a:pPr>
            <a:endParaRPr lang="pt-PT" baseline="0" dirty="0" smtClean="0"/>
          </a:p>
          <a:p>
            <a:pPr>
              <a:buFont typeface="Arial" charset="0"/>
              <a:buNone/>
            </a:pPr>
            <a:r>
              <a:rPr lang="pt-PT" baseline="0" dirty="0" smtClean="0"/>
              <a:t>Salientamos ainda que, para que estes papéis possam ser desempenhados pelos professores de línguas na sua plenitude, importa que estes desenvolvam um conjunto articulado e complexo de atitudes, conhecimentos e capacidades, ou seja, de competências, que vão desde as mais tradicionais, e comummente atribuída ao professor de línguas, como a pedagógico-</a:t>
            </a:r>
            <a:r>
              <a:rPr lang="pt-PT" baseline="0" dirty="0" err="1" smtClean="0"/>
              <a:t>didáctica</a:t>
            </a:r>
            <a:r>
              <a:rPr lang="pt-PT" baseline="0" dirty="0" smtClean="0"/>
              <a:t> e a linguístico-comunicativa; a outras que também não são novas, mas que adquirem agora outra importância, como a pessoal / interpessoal, a científica e a crítica; a outras que surgem na conjuntura </a:t>
            </a:r>
            <a:r>
              <a:rPr lang="pt-PT" baseline="0" dirty="0" err="1" smtClean="0"/>
              <a:t>actual</a:t>
            </a:r>
            <a:r>
              <a:rPr lang="pt-PT" baseline="0" dirty="0" smtClean="0"/>
              <a:t>, como a intercultural e a digital. </a:t>
            </a:r>
          </a:p>
          <a:p>
            <a:pPr>
              <a:buFont typeface="Arial" charset="0"/>
              <a:buNone/>
            </a:pPr>
            <a:r>
              <a:rPr lang="pt-PT" baseline="0" dirty="0" smtClean="0"/>
              <a:t>Assim, a competência educativa do professor de línguas configura-se como uma competência multidimensional e complexa, cujos elementos enquadradores se interpenetram, numa dinâmica recursiva de interdependência, e, como um todo, de forma transversal, permitirão ao professor de línguas responder aos desafios que lhe são colocados.</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14</a:t>
            </a:fld>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baseline="0" dirty="0" smtClean="0"/>
              <a:t>Contudo, se analisarmos as práticas </a:t>
            </a:r>
            <a:r>
              <a:rPr lang="pt-PT" baseline="0" dirty="0" err="1" smtClean="0"/>
              <a:t>efectivas</a:t>
            </a:r>
            <a:r>
              <a:rPr lang="pt-PT" baseline="0" dirty="0" smtClean="0"/>
              <a:t> no terreno, nas nossas escolas, tanto em Portugal, como em Moçambique, como em qualquer parte do mundo, verificamos que, na maioria dos casos, a educação intercultural ainda não está a ser implementada, muito em parte porque os professores de línguas não se sentem preparados para abraçar os novos papéis que lhes são atribuídos.</a:t>
            </a:r>
          </a:p>
          <a:p>
            <a:r>
              <a:rPr lang="pt-PT" baseline="0" dirty="0" smtClean="0"/>
              <a:t> Posto isto, urge investir fortemente na formação inicial e contínua de professores para que estes desenvolvam competências pessoais e profissionais adequadas aos novos papéis que lhes são atribuídos, potenciando o desenvolvimento de uma identidade profissional renovada, integradora destes novos papéis e destas novas competências.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15</a:t>
            </a:fld>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92500"/>
          </a:bodyPr>
          <a:lstStyle/>
          <a:p>
            <a:r>
              <a:rPr lang="pt-PT" dirty="0" smtClean="0"/>
              <a:t>Focalizemo-nos agora brevemente nesta noção de identidade profissional docente.</a:t>
            </a:r>
          </a:p>
          <a:p>
            <a:r>
              <a:rPr lang="pt-PT" dirty="0" smtClean="0"/>
              <a:t>Na </a:t>
            </a:r>
            <a:r>
              <a:rPr lang="pt-PT" dirty="0" err="1" smtClean="0"/>
              <a:t>perspectiva</a:t>
            </a:r>
            <a:r>
              <a:rPr lang="pt-PT" dirty="0" smtClean="0"/>
              <a:t> de </a:t>
            </a:r>
            <a:r>
              <a:rPr lang="pt-PT" dirty="0" err="1" smtClean="0"/>
              <a:t>Lauriala</a:t>
            </a:r>
            <a:r>
              <a:rPr lang="pt-PT" dirty="0" smtClean="0"/>
              <a:t> e </a:t>
            </a:r>
            <a:r>
              <a:rPr lang="pt-PT" dirty="0" err="1" smtClean="0"/>
              <a:t>Kukkonen</a:t>
            </a:r>
            <a:r>
              <a:rPr lang="pt-PT" dirty="0" smtClean="0"/>
              <a:t>,</a:t>
            </a:r>
            <a:r>
              <a:rPr lang="pt-PT" baseline="0" dirty="0" smtClean="0"/>
              <a:t> a identidade profissional de cada docente resulta da síntese entre três dimensões:</a:t>
            </a:r>
          </a:p>
          <a:p>
            <a:pPr marL="228600" indent="-228600">
              <a:buAutoNum type="arabicPeriod"/>
            </a:pPr>
            <a:r>
              <a:rPr lang="pt-PT" baseline="0" dirty="0" smtClean="0"/>
              <a:t>O ‘</a:t>
            </a:r>
            <a:r>
              <a:rPr lang="pt-PT" baseline="0" dirty="0" err="1" smtClean="0"/>
              <a:t>Ought</a:t>
            </a:r>
            <a:r>
              <a:rPr lang="pt-PT" baseline="0" dirty="0" smtClean="0"/>
              <a:t> Self’, isto é, os deveres, as responsabilidades e as características que o sujeito e os outros consideram imprescindíveis para um professor, ou, por outras palavras, aquilo que integra a cultura profissional docente, o que se considera que deve ser o professor de línguas;</a:t>
            </a:r>
          </a:p>
          <a:p>
            <a:pPr marL="228600" indent="-228600">
              <a:buAutoNum type="arabicPeriod"/>
            </a:pPr>
            <a:r>
              <a:rPr lang="pt-PT" baseline="0" dirty="0" smtClean="0"/>
              <a:t>O “</a:t>
            </a:r>
            <a:r>
              <a:rPr lang="pt-PT" baseline="0" dirty="0" err="1" smtClean="0"/>
              <a:t>Actual</a:t>
            </a:r>
            <a:r>
              <a:rPr lang="pt-PT" baseline="0" dirty="0" smtClean="0"/>
              <a:t> Self”, ou seja, a forma como o sujeito se </a:t>
            </a:r>
            <a:r>
              <a:rPr lang="pt-PT" baseline="0" dirty="0" err="1" smtClean="0"/>
              <a:t>auto-define</a:t>
            </a:r>
            <a:r>
              <a:rPr lang="pt-PT" baseline="0" dirty="0" smtClean="0"/>
              <a:t> num determinado momento da sua carreira, bem como a forma como os outros o definem, sendo que esta é a dimensão da identidade profissional docente que mais se altera ao longo do tempo; esta é a dimensão do que o professor é;</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pt-PT" baseline="0" dirty="0" smtClean="0"/>
              <a:t>O “Ideal Self”, integrando as aspirações e os desejos do sujeito em relação a si e de outros para ele relevantes, idealizações que consubstanciam o seu </a:t>
            </a:r>
            <a:r>
              <a:rPr lang="pt-PT" baseline="0" dirty="0" err="1" smtClean="0"/>
              <a:t>projecto</a:t>
            </a:r>
            <a:r>
              <a:rPr lang="pt-PT" baseline="0" dirty="0" smtClean="0"/>
              <a:t> de desenvolvimento profissional, ou seja, o professor em que o sujeito se quer tornar.</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pt-PT" baseline="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pt-PT" baseline="0" dirty="0" smtClean="0"/>
              <a:t>Como podemos verificar, as representações do próprio sujeito, bem como as representações dos outros desempenham um papel crucial no desenvolvimento</a:t>
            </a:r>
          </a:p>
          <a:p>
            <a:pPr marL="228600" marR="0" indent="-228600" algn="l" defTabSz="914400" rtl="0" eaLnBrk="1" fontAlgn="auto" latinLnBrk="0" hangingPunct="1">
              <a:lnSpc>
                <a:spcPct val="100000"/>
              </a:lnSpc>
              <a:spcBef>
                <a:spcPts val="0"/>
              </a:spcBef>
              <a:spcAft>
                <a:spcPts val="0"/>
              </a:spcAft>
              <a:buClrTx/>
              <a:buSzTx/>
              <a:buFontTx/>
              <a:buNone/>
              <a:tabLst/>
              <a:defRPr/>
            </a:pPr>
            <a:r>
              <a:rPr lang="pt-PT" baseline="0" dirty="0" smtClean="0"/>
              <a:t>da identidade profissional docente, determinando fortemente a forma como o professor se define, como se </a:t>
            </a:r>
            <a:r>
              <a:rPr lang="pt-PT" baseline="0" dirty="0" err="1" smtClean="0"/>
              <a:t>projecta</a:t>
            </a:r>
            <a:r>
              <a:rPr lang="pt-PT" baseline="0" dirty="0" smtClean="0"/>
              <a:t> no futuro e como encara o seu dever</a:t>
            </a:r>
          </a:p>
          <a:p>
            <a:pPr marL="228600" marR="0" indent="-228600" algn="l" defTabSz="914400" rtl="0" eaLnBrk="1" fontAlgn="auto" latinLnBrk="0" hangingPunct="1">
              <a:lnSpc>
                <a:spcPct val="100000"/>
              </a:lnSpc>
              <a:spcBef>
                <a:spcPts val="0"/>
              </a:spcBef>
              <a:spcAft>
                <a:spcPts val="0"/>
              </a:spcAft>
              <a:buClrTx/>
              <a:buSzTx/>
              <a:buFontTx/>
              <a:buNone/>
              <a:tabLst/>
              <a:defRPr/>
            </a:pPr>
            <a:r>
              <a:rPr lang="pt-PT" baseline="0" dirty="0" smtClean="0"/>
              <a:t>enquanto profissional. </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pt-PT" baseline="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pt-PT" baseline="0" dirty="0" smtClean="0"/>
              <a:t>No âmbito deste estudo, vamo-nos focar nas </a:t>
            </a:r>
            <a:r>
              <a:rPr lang="pt-PT" baseline="0" dirty="0" err="1" smtClean="0"/>
              <a:t>auto-representações</a:t>
            </a:r>
            <a:r>
              <a:rPr lang="pt-PT" baseline="0" dirty="0" smtClean="0"/>
              <a:t> dos próprios sujeitos, dado que elas acabam por determinar de forma decisiva a forma</a:t>
            </a:r>
          </a:p>
          <a:p>
            <a:pPr marL="228600" marR="0" indent="-228600" algn="l" defTabSz="914400" rtl="0" eaLnBrk="1" fontAlgn="auto" latinLnBrk="0" hangingPunct="1">
              <a:lnSpc>
                <a:spcPct val="100000"/>
              </a:lnSpc>
              <a:spcBef>
                <a:spcPts val="0"/>
              </a:spcBef>
              <a:spcAft>
                <a:spcPts val="0"/>
              </a:spcAft>
              <a:buClrTx/>
              <a:buSzTx/>
              <a:buFontTx/>
              <a:buNone/>
              <a:tabLst/>
              <a:defRPr/>
            </a:pPr>
            <a:r>
              <a:rPr lang="pt-PT" baseline="0" dirty="0" smtClean="0"/>
              <a:t>como estes desempenham a sua profissão.</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baseline="0" dirty="0" smtClean="0"/>
              <a:t>Uma das coordenadas de investigação subjacente a este estudo prende-se com a explicitação das representações dos sujeitos relativamente à identidade profissional docente em contextos multilingues e multiculturais, nomeadamente à identificação dos papéis e competências que os sujeitos associam ao professor de línguas nestes contextos de pluralidade. </a:t>
            </a:r>
          </a:p>
          <a:p>
            <a:r>
              <a:rPr lang="pt-PT" baseline="0" dirty="0" smtClean="0"/>
              <a:t>A outra coordenada de investigação prende-se com a identificação de eventuais divergências e/ou convergências entre os sujeitos professores de LP como LM e os professores de LE.</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17</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Os</a:t>
            </a:r>
            <a:r>
              <a:rPr lang="pt-PT" baseline="0" dirty="0" smtClean="0"/>
              <a:t> nossos dados foram recolhidos, como disse inicialmente, no âmbito do meu </a:t>
            </a:r>
            <a:r>
              <a:rPr lang="pt-PT" baseline="0" dirty="0" err="1" smtClean="0"/>
              <a:t>projecto</a:t>
            </a:r>
            <a:r>
              <a:rPr lang="pt-PT" baseline="0" dirty="0" smtClean="0"/>
              <a:t> de doutoramento, </a:t>
            </a:r>
            <a:r>
              <a:rPr lang="pt-PT" baseline="0" dirty="0" err="1" smtClean="0"/>
              <a:t>projecto</a:t>
            </a:r>
            <a:r>
              <a:rPr lang="pt-PT" baseline="0" dirty="0" smtClean="0"/>
              <a:t> este que se desenrolou em torno da implementação de um programa de formação contínua de professores de línguas intitulado de </a:t>
            </a:r>
            <a:r>
              <a:rPr lang="pt-PT" i="1" baseline="0" dirty="0" smtClean="0"/>
              <a:t>O Professor Intercultural</a:t>
            </a:r>
            <a:r>
              <a:rPr lang="pt-PT" i="0" baseline="0" dirty="0" smtClean="0"/>
              <a:t>.</a:t>
            </a:r>
          </a:p>
          <a:p>
            <a:r>
              <a:rPr lang="pt-PT" i="0" baseline="0" dirty="0" smtClean="0"/>
              <a:t>Este programa de formação decorreu durante o ano </a:t>
            </a:r>
            <a:r>
              <a:rPr lang="pt-PT" i="0" baseline="0" dirty="0" err="1" smtClean="0"/>
              <a:t>lectivo</a:t>
            </a:r>
            <a:r>
              <a:rPr lang="pt-PT" i="0" baseline="0" dirty="0" smtClean="0"/>
              <a:t> 2006/2007, no distrito de Aveiro (Portugal), tendo contado com a participação de 16 professores de línguas de três escolas secundárias diferentes.</a:t>
            </a:r>
          </a:p>
          <a:p>
            <a:r>
              <a:rPr lang="pt-PT" i="0" baseline="0" dirty="0" smtClean="0"/>
              <a:t>O programa era constituído por 2 ciclos de formação, um primeiro, na modalidade de curso de formação, de carácter mais informativo e orientado para o aprofundamento de questões teóricas, com a duração de 25h. Este ciclo de formação contou com a participação de 12 professores.</a:t>
            </a:r>
          </a:p>
          <a:p>
            <a:r>
              <a:rPr lang="pt-PT" i="0" baseline="0" dirty="0" smtClean="0"/>
              <a:t>O segundo ciclo, na modalidade de oficina de formação, possuiu um carácter mais </a:t>
            </a:r>
            <a:r>
              <a:rPr lang="pt-PT" i="0" baseline="0" dirty="0" err="1" smtClean="0"/>
              <a:t>accional</a:t>
            </a:r>
            <a:r>
              <a:rPr lang="pt-PT" i="0" baseline="0" dirty="0" smtClean="0"/>
              <a:t> e experiencial, orientado para a inovação de práticas profissionais, num total de 50h de formação (40h de trabalho presencial e 10h de trabalho autónomo). Este ciclo de formação contou com a presença de 7 professores, dos quais 3 tinham também frequentado o primeiro ciclo de formação.</a:t>
            </a:r>
          </a:p>
          <a:p>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Os sujeitos do nosso</a:t>
            </a:r>
            <a:r>
              <a:rPr lang="pt-PT" baseline="0" dirty="0" smtClean="0"/>
              <a:t> estudo são, portanto, as 16 professoras (todas mulheres) que participaram neste programa de formação.</a:t>
            </a:r>
          </a:p>
          <a:p>
            <a:r>
              <a:rPr lang="pt-PT" baseline="0" dirty="0" smtClean="0"/>
              <a:t>Como se pode depreender, todas são licenciadas e 4 delas possuem, inclusivamente, pós-graduações. A maioria trabalha com alunos do 3º ciclo (do 7º ao 9º anos, equivalendo ao 1º grau do Ensino Secundário Geral em Moçambique) e do Ensino Secundário (10 ao 12º anos, equivalendo ao 2º grau do Ensino Secundário).</a:t>
            </a:r>
          </a:p>
          <a:p>
            <a:r>
              <a:rPr lang="pt-PT" baseline="0" dirty="0" smtClean="0"/>
              <a:t>Todas têm habilitações profissionais para ensinar mais do que uma língua (umas são de PI, outras de PF, IA, PLG e uma de IF), sendo que, no ano </a:t>
            </a:r>
            <a:r>
              <a:rPr lang="pt-PT" baseline="0" dirty="0" err="1" smtClean="0"/>
              <a:t>lectivo</a:t>
            </a:r>
            <a:r>
              <a:rPr lang="pt-PT" baseline="0" dirty="0" smtClean="0"/>
              <a:t> em que este estudo foi desenvolvido, as línguas de oferta nas suas escolas eram o Inglês, o Português e o Francês. </a:t>
            </a:r>
          </a:p>
          <a:p>
            <a:r>
              <a:rPr lang="pt-PT" baseline="0" dirty="0" smtClean="0"/>
              <a:t>Por fim, importa salientar que todas são professoras pertencentes ao QE e em fases avançadas da progressão da carreira docente, ou seja, partes integrantes da cultura das escolas em que trabalham. </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70000" lnSpcReduction="20000"/>
          </a:bodyPr>
          <a:lstStyle/>
          <a:p>
            <a:r>
              <a:rPr lang="pt-PT" dirty="0" smtClean="0"/>
              <a:t>O grande pressuposto</a:t>
            </a:r>
            <a:r>
              <a:rPr lang="pt-PT" baseline="0" dirty="0" smtClean="0"/>
              <a:t> de partida consiste numa constatação: o mundo em que vivemos tem vindo a complexificar-se cada vez mais, isto é, tem vindo a tornar-se num mundo cada vez mais multilingue e multicultural.</a:t>
            </a:r>
          </a:p>
          <a:p>
            <a:r>
              <a:rPr lang="pt-PT" baseline="0" dirty="0" smtClean="0"/>
              <a:t>Esta complexificação deve-se essencialmente a três </a:t>
            </a:r>
            <a:r>
              <a:rPr lang="pt-PT" baseline="0" dirty="0" err="1" smtClean="0"/>
              <a:t>factores</a:t>
            </a:r>
            <a:r>
              <a:rPr lang="pt-PT" baseline="0" dirty="0" smtClean="0"/>
              <a:t>:</a:t>
            </a:r>
          </a:p>
          <a:p>
            <a:pPr marL="228600" indent="-228600">
              <a:buAutoNum type="arabicPeriod"/>
            </a:pPr>
            <a:r>
              <a:rPr lang="pt-PT" baseline="0" dirty="0" smtClean="0"/>
              <a:t>O desenvolvimento dos transportes, que facilita a mobilidade humana, promovendo, portanto, os encontros interculturais;</a:t>
            </a:r>
          </a:p>
          <a:p>
            <a:pPr marL="228600" indent="-228600">
              <a:buAutoNum type="arabicPeriod"/>
            </a:pPr>
            <a:r>
              <a:rPr lang="pt-PT" dirty="0" smtClean="0"/>
              <a:t>O crescimento</a:t>
            </a:r>
            <a:r>
              <a:rPr lang="pt-PT" baseline="0" dirty="0" smtClean="0"/>
              <a:t> exponencial do fenómeno das migrações, quer dentro do mesmo país, quer para fora do país e/ou mesmo continente;</a:t>
            </a:r>
          </a:p>
          <a:p>
            <a:pPr marL="228600" indent="-228600">
              <a:buAutoNum type="arabicPeriod"/>
            </a:pPr>
            <a:r>
              <a:rPr lang="pt-PT" baseline="0" dirty="0" smtClean="0"/>
              <a:t>A evolução das TIC, sendo de salientar a Internet, que nos permite trazer o ‘mundo’ connosco dentro de um computador ou mesmo de um telemóvel e comunicar com pessoas em qualquer parte do mundo; e a TV Cabo, que nos traz para dentro de casa programas, músicas, filmes em várias línguas e em diversas variedades e variantes de uma mesma língua, de diferentes tradições culturais.</a:t>
            </a:r>
          </a:p>
          <a:p>
            <a:pPr marL="228600" indent="-228600">
              <a:buNone/>
            </a:pPr>
            <a:r>
              <a:rPr lang="pt-PT" baseline="0" dirty="0" smtClean="0"/>
              <a:t>Sendo assim, o mundo tem vindo a tornar-se numa ‘aldeia global’, pois, todos os dias, pessoas, ideias, produtos, culturas, religiões e línguas são transmitidas </a:t>
            </a:r>
          </a:p>
          <a:p>
            <a:pPr marL="228600" indent="-228600">
              <a:buNone/>
            </a:pPr>
            <a:r>
              <a:rPr lang="pt-PT" baseline="0" dirty="0" smtClean="0"/>
              <a:t>para todos os cantos do planeta.</a:t>
            </a:r>
          </a:p>
          <a:p>
            <a:pPr marL="228600" indent="-228600">
              <a:buNone/>
            </a:pPr>
            <a:r>
              <a:rPr lang="pt-PT" baseline="0" dirty="0" smtClean="0"/>
              <a:t>Portugal e Moçambique não são </a:t>
            </a:r>
            <a:r>
              <a:rPr lang="pt-PT" baseline="0" dirty="0" err="1" smtClean="0"/>
              <a:t>excepção</a:t>
            </a:r>
            <a:r>
              <a:rPr lang="pt-PT" baseline="0" dirty="0" smtClean="0"/>
              <a:t> e são, também, sociedades multilingues e multiculturais.</a:t>
            </a:r>
          </a:p>
          <a:p>
            <a:pPr marL="228600" indent="-228600">
              <a:buNone/>
            </a:pPr>
            <a:r>
              <a:rPr lang="pt-PT" baseline="0" dirty="0" smtClean="0"/>
              <a:t>Atentemos, em primeiro lugar, no caso português, contexto em que emergiu este estudo:</a:t>
            </a:r>
          </a:p>
          <a:p>
            <a:pPr marL="228600" indent="-228600">
              <a:buNone/>
            </a:pPr>
            <a:r>
              <a:rPr lang="pt-PT" baseline="0" dirty="0" smtClean="0"/>
              <a:t>Há muito que Portugal deixou de ser uma sociedade tendencialmente monolingue e multicultural. </a:t>
            </a:r>
            <a:r>
              <a:rPr lang="pt-PT" baseline="0" dirty="0" err="1" smtClean="0"/>
              <a:t>Actualmente</a:t>
            </a:r>
            <a:r>
              <a:rPr lang="pt-PT" baseline="0" dirty="0" smtClean="0"/>
              <a:t>, são reconhecidas três línguas oficiais (LP,</a:t>
            </a:r>
          </a:p>
          <a:p>
            <a:pPr marL="228600" indent="-228600">
              <a:buNone/>
            </a:pPr>
            <a:r>
              <a:rPr lang="pt-PT" baseline="0" dirty="0" smtClean="0"/>
              <a:t>com a sua riqueza de falares regionais; Mirandês; Linguagem Gestual Portuguesa). Contudo, e como nos últimos 30 anos temos assistido a um recuo nos</a:t>
            </a:r>
          </a:p>
          <a:p>
            <a:pPr marL="228600" indent="-228600">
              <a:buNone/>
            </a:pPr>
            <a:r>
              <a:rPr lang="pt-PT" baseline="0" dirty="0" smtClean="0"/>
              <a:t>números da emigração e a um aumento exponencial nos números da imigração (se bem que, </a:t>
            </a:r>
            <a:r>
              <a:rPr lang="pt-PT" baseline="0" dirty="0" err="1" smtClean="0"/>
              <a:t>actualmente</a:t>
            </a:r>
            <a:r>
              <a:rPr lang="pt-PT" baseline="0" dirty="0" smtClean="0"/>
              <a:t>, dada a conjuntura económica, parece que esta </a:t>
            </a:r>
          </a:p>
          <a:p>
            <a:pPr marL="228600" indent="-228600">
              <a:buNone/>
            </a:pPr>
            <a:r>
              <a:rPr lang="pt-PT" baseline="0" dirty="0" smtClean="0"/>
              <a:t>tendência se está a inverter novamente), existem outras línguas e culturas bem presentes no território português, trazidas, quer pelas comunidades de </a:t>
            </a:r>
          </a:p>
          <a:p>
            <a:pPr marL="228600" indent="-228600">
              <a:buNone/>
            </a:pPr>
            <a:r>
              <a:rPr lang="pt-PT" baseline="0" dirty="0" smtClean="0"/>
              <a:t>imigrantes em Portugal (essencialmente do Brasil, dos PALOP e do Leste Europeu – Moldávia, Ucrânia, Roménia), quer pelos emigrantes portugueses que </a:t>
            </a:r>
          </a:p>
          <a:p>
            <a:pPr marL="228600" indent="-228600">
              <a:buNone/>
            </a:pPr>
            <a:r>
              <a:rPr lang="pt-PT" baseline="0" dirty="0" smtClean="0"/>
              <a:t>entretanto regressaram da diáspora, quer ainda pelos turistas que escolhem este país como destino e pelos estudantes Erasmus, estudantes universitários </a:t>
            </a:r>
          </a:p>
          <a:p>
            <a:pPr marL="228600" indent="-228600">
              <a:buNone/>
            </a:pPr>
            <a:r>
              <a:rPr lang="pt-PT" baseline="0" dirty="0" smtClean="0"/>
              <a:t>de outros países europeus que decidem ir estudar para universidades portuguesas durante um ou dois semestres.</a:t>
            </a:r>
          </a:p>
          <a:p>
            <a:pPr marL="228600" indent="-228600">
              <a:buNone/>
            </a:pPr>
            <a:r>
              <a:rPr lang="pt-PT" baseline="0" dirty="0" smtClean="0"/>
              <a:t>Quanto a Moçambique, país multilingue e multicultural por natureza, onde, como é sabido, além da LP, língua oficial e de união nacional, coexistem 23 </a:t>
            </a:r>
          </a:p>
          <a:p>
            <a:pPr marL="228600" indent="-228600">
              <a:buNone/>
            </a:pPr>
            <a:r>
              <a:rPr lang="pt-PT" baseline="0" dirty="0" smtClean="0"/>
              <a:t>línguas nacionais, moçambicanas, línguas estas que, segundo Firmino (2006), não são apenas instrumentos de comunicação, mas também encerram </a:t>
            </a:r>
          </a:p>
          <a:p>
            <a:pPr marL="228600" indent="-228600">
              <a:buNone/>
            </a:pPr>
            <a:r>
              <a:rPr lang="pt-PT" baseline="0" dirty="0" smtClean="0"/>
              <a:t>tradições culturais, ‘identidades étnicas’. Para além disso, no território moçambicano coexistem ainda outras línguas e culturas, como as trazidas pelas </a:t>
            </a:r>
          </a:p>
          <a:p>
            <a:pPr marL="228600" indent="-228600">
              <a:buNone/>
            </a:pPr>
            <a:r>
              <a:rPr lang="pt-PT" baseline="0" dirty="0" smtClean="0"/>
              <a:t>comunidades de estrangeiros a residir no país, nomeadamente os indianos (que já cá estão há séculos, mas, na maioria dos casos, mantêm bem viva a sua </a:t>
            </a:r>
          </a:p>
          <a:p>
            <a:pPr marL="228600" indent="-228600">
              <a:buNone/>
            </a:pPr>
            <a:r>
              <a:rPr lang="pt-PT" baseline="0" dirty="0" smtClean="0"/>
              <a:t>cultura e a sua língua) e, mais recentemente, os chineses e os brasileiros. Se juntarmos aos imigrantes, os turistas que anualmente visitam o país e os </a:t>
            </a:r>
          </a:p>
          <a:p>
            <a:pPr marL="228600" indent="-228600">
              <a:buNone/>
            </a:pPr>
            <a:r>
              <a:rPr lang="pt-PT" baseline="0" dirty="0" smtClean="0"/>
              <a:t>voluntários em missões de cooperação, vemos que a diversidade linguística e cultural endógena, característica do país, é enriquecida por esta diversidade </a:t>
            </a:r>
          </a:p>
          <a:p>
            <a:pPr marL="228600" indent="-228600">
              <a:buNone/>
            </a:pPr>
            <a:r>
              <a:rPr lang="pt-PT" baseline="0" dirty="0" smtClean="0"/>
              <a:t>exógena, trazida do exterior para dentro do país.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a:t>
            </a:fld>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Para este estudo, e uma vez que pretendemos</a:t>
            </a:r>
            <a:r>
              <a:rPr lang="pt-PT" baseline="0" dirty="0" smtClean="0"/>
              <a:t> identificar eventuais convergências e/ou divergências entre as representações das </a:t>
            </a:r>
            <a:r>
              <a:rPr lang="pt-PT" baseline="0" dirty="0" err="1" smtClean="0"/>
              <a:t>profs</a:t>
            </a:r>
            <a:r>
              <a:rPr lang="pt-PT" baseline="0" dirty="0" smtClean="0"/>
              <a:t> de LM e de LE, dividimos a nossa amostra em dois grupos: um relativo às professoras que, naquele ano </a:t>
            </a:r>
            <a:r>
              <a:rPr lang="pt-PT" baseline="0" dirty="0" err="1" smtClean="0"/>
              <a:t>lectivo</a:t>
            </a:r>
            <a:r>
              <a:rPr lang="pt-PT" baseline="0" dirty="0" smtClean="0"/>
              <a:t>, estavam a </a:t>
            </a:r>
            <a:r>
              <a:rPr lang="pt-PT" baseline="0" dirty="0" err="1" smtClean="0"/>
              <a:t>leccionar</a:t>
            </a:r>
            <a:r>
              <a:rPr lang="pt-PT" baseline="0" dirty="0" smtClean="0"/>
              <a:t> LP (LM), num total de 6 </a:t>
            </a:r>
            <a:r>
              <a:rPr lang="pt-PT" baseline="0" dirty="0" err="1" smtClean="0"/>
              <a:t>profs</a:t>
            </a:r>
            <a:r>
              <a:rPr lang="pt-PT" baseline="0" dirty="0" smtClean="0"/>
              <a:t>, sendo que 4 são licenciadas em PI e duas em PLG; e outro relativo às professoras de LE, num total de 10, das quais 6 são licenciadas em IA, 3 em PF e 1 em IF.</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20</a:t>
            </a:fld>
            <a:endParaRPr lang="pt-P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Os dados foram recolhidos durante os dois ciclos de formação,</a:t>
            </a:r>
            <a:r>
              <a:rPr lang="pt-PT" baseline="0" dirty="0" smtClean="0"/>
              <a:t> através de um dos materiais de formação que serviu simultaneamente como instrumento de recolha de dados: o </a:t>
            </a:r>
            <a:r>
              <a:rPr lang="pt-PT" i="1" baseline="0" dirty="0" smtClean="0"/>
              <a:t>portefólio profissional</a:t>
            </a:r>
            <a:r>
              <a:rPr lang="pt-PT" i="0" baseline="0" dirty="0" smtClean="0"/>
              <a:t>. </a:t>
            </a:r>
          </a:p>
          <a:p>
            <a:r>
              <a:rPr lang="pt-PT" i="0" baseline="0" dirty="0" smtClean="0"/>
              <a:t>Estes portefólios eram compostos por 3 secções:</a:t>
            </a:r>
          </a:p>
          <a:p>
            <a:pPr marL="228600" indent="-228600">
              <a:buAutoNum type="arabicPeriod"/>
            </a:pPr>
            <a:r>
              <a:rPr lang="pt-PT" i="0" baseline="0" dirty="0" smtClean="0"/>
              <a:t>“O Meu Perfil” (onde as professoras eram convidados a </a:t>
            </a:r>
            <a:r>
              <a:rPr lang="pt-PT" i="0" baseline="0" dirty="0" err="1" smtClean="0"/>
              <a:t>reflectir</a:t>
            </a:r>
            <a:r>
              <a:rPr lang="pt-PT" i="0" baseline="0" dirty="0" smtClean="0"/>
              <a:t> acerca do seu perfil linguístico-comunicativo, profissional e intercultural);</a:t>
            </a:r>
          </a:p>
          <a:p>
            <a:pPr marL="228600" indent="-228600">
              <a:buAutoNum type="arabicPeriod"/>
            </a:pPr>
            <a:r>
              <a:rPr lang="pt-PT" i="0" baseline="0" dirty="0" smtClean="0"/>
              <a:t>“O Meu Dossier” (para que as professoras arquivassem os materiais e produtos da formação);</a:t>
            </a:r>
          </a:p>
          <a:p>
            <a:pPr marL="228600" indent="-228600">
              <a:buAutoNum type="arabicPeriod"/>
            </a:pPr>
            <a:r>
              <a:rPr lang="pt-PT" i="0" baseline="0" dirty="0" smtClean="0"/>
              <a:t>“O Meu Diário de Bordo” (onde as professoras eram convidados acerca do processo de formação).</a:t>
            </a:r>
          </a:p>
          <a:p>
            <a:pPr marL="228600" indent="-228600">
              <a:buAutoNum type="arabicPeriod"/>
            </a:pPr>
            <a:endParaRPr lang="pt-PT" i="0" baseline="0" dirty="0" smtClean="0"/>
          </a:p>
          <a:p>
            <a:pPr marL="228600" indent="-228600">
              <a:buNone/>
            </a:pPr>
            <a:r>
              <a:rPr lang="pt-PT" i="0" baseline="0" dirty="0" smtClean="0"/>
              <a:t>No âmbito deste estudo, elegemos as respostas dadas pelas professoras em formação em dois indutores de resposta da secção “O Meu Perfil Profissional”:</a:t>
            </a:r>
          </a:p>
          <a:p>
            <a:pPr marL="228600" indent="-228600">
              <a:buAutoNum type="arabicPeriod"/>
            </a:pPr>
            <a:r>
              <a:rPr lang="pt-PT" i="0" baseline="0" dirty="0" smtClean="0"/>
              <a:t>Para mim, ser professor de línguas é…</a:t>
            </a:r>
          </a:p>
          <a:p>
            <a:pPr marL="228600" indent="-228600">
              <a:buAutoNum type="arabicPeriod"/>
            </a:pPr>
            <a:r>
              <a:rPr lang="pt-PT" i="0" baseline="0" dirty="0" smtClean="0"/>
              <a:t>Uma boa metáfora para definir um professor de línguas seria…</a:t>
            </a:r>
          </a:p>
          <a:p>
            <a:pPr marL="228600" indent="-228600">
              <a:buAutoNum type="arabicPeriod"/>
            </a:pPr>
            <a:endParaRPr lang="pt-PT" i="0" baseline="0" dirty="0" smtClean="0"/>
          </a:p>
          <a:p>
            <a:pPr marL="228600" indent="-228600">
              <a:buNone/>
            </a:pPr>
            <a:r>
              <a:rPr lang="pt-PT" i="0" baseline="0" dirty="0" smtClean="0"/>
              <a:t>Tratam-se, portanto, de indutores cujas respostas nos permitem analisar as representações destas professoras relativamente ao que deve ser um professor</a:t>
            </a:r>
          </a:p>
          <a:p>
            <a:pPr marL="228600" indent="-228600">
              <a:buNone/>
            </a:pPr>
            <a:r>
              <a:rPr lang="pt-PT" i="0" baseline="0" dirty="0" smtClean="0"/>
              <a:t>de línguas no contexto </a:t>
            </a:r>
            <a:r>
              <a:rPr lang="pt-PT" i="0" baseline="0" dirty="0" err="1" smtClean="0"/>
              <a:t>actual</a:t>
            </a:r>
            <a:r>
              <a:rPr lang="pt-PT" i="0" baseline="0" dirty="0" smtClean="0"/>
              <a:t>, ou seja, o “</a:t>
            </a:r>
            <a:r>
              <a:rPr lang="pt-PT" i="0" baseline="0" dirty="0" err="1" smtClean="0"/>
              <a:t>ought</a:t>
            </a:r>
            <a:r>
              <a:rPr lang="pt-PT" i="0" baseline="0" dirty="0" smtClean="0"/>
              <a:t> self”.</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21</a:t>
            </a:fld>
            <a:endParaRPr lang="pt-P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A técnica de recolha de dados utilizada</a:t>
            </a:r>
            <a:r>
              <a:rPr lang="pt-PT" baseline="0" dirty="0" smtClean="0"/>
              <a:t> foi a análise de conteúdo, elegendo como </a:t>
            </a:r>
            <a:r>
              <a:rPr lang="pt-PT" baseline="0" dirty="0" err="1" smtClean="0"/>
              <a:t>macro-categorias</a:t>
            </a:r>
            <a:r>
              <a:rPr lang="pt-PT" baseline="0" dirty="0" smtClean="0"/>
              <a:t> as 3 dimensões da identidade profissional docente de Pinho (2008), interventivo-curricular, pessoal e político-social, e como categorias os papéis dos professores de línguas (facilitador/guia, mediador/</a:t>
            </a:r>
            <a:r>
              <a:rPr lang="pt-PT" baseline="0" dirty="0" err="1" smtClean="0"/>
              <a:t>actor</a:t>
            </a:r>
            <a:r>
              <a:rPr lang="pt-PT" baseline="0" dirty="0" smtClean="0"/>
              <a:t> social, investigador, gestor, colaborador e avaliador) e as competências que lhes estão subjacentes (pedagógico-</a:t>
            </a:r>
            <a:r>
              <a:rPr lang="pt-PT" baseline="0" dirty="0" err="1" smtClean="0"/>
              <a:t>didáctica</a:t>
            </a:r>
            <a:r>
              <a:rPr lang="pt-PT" baseline="0" dirty="0" smtClean="0"/>
              <a:t>, pessoal/interpessoal, científica, crítica, intercultural, linguístico-comunicativa e intercultural).</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22</a:t>
            </a:fld>
            <a:endParaRPr lang="pt-P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Centremo-nos, agora, nas vozes</a:t>
            </a:r>
            <a:r>
              <a:rPr lang="pt-PT" baseline="0" dirty="0" smtClean="0"/>
              <a:t> propriamente ditas dos nossos sujeitos.</a:t>
            </a:r>
          </a:p>
          <a:p>
            <a:r>
              <a:rPr lang="pt-PT" baseline="0" dirty="0" smtClean="0"/>
              <a:t>Como podemos verificar neste gráfico, </a:t>
            </a:r>
          </a:p>
          <a:p>
            <a:r>
              <a:rPr lang="pt-PT" baseline="0" dirty="0" smtClean="0"/>
              <a:t>1. A maioria das representações das professoras centram-se ao nível da dimensão interventivo-curricular, nomeadamente as da parte das professoras de LE;</a:t>
            </a:r>
          </a:p>
          <a:p>
            <a:r>
              <a:rPr lang="pt-PT" baseline="0" dirty="0" smtClean="0"/>
              <a:t>2. As outras duas dimensões surgem de forma mais equilibrada quanto à importância atribuída, sendo que as </a:t>
            </a:r>
            <a:r>
              <a:rPr lang="pt-PT" baseline="0" dirty="0" err="1" smtClean="0"/>
              <a:t>profs</a:t>
            </a:r>
            <a:r>
              <a:rPr lang="pt-PT" baseline="0" dirty="0" smtClean="0"/>
              <a:t> de LE tendem a valorizar mais a dimensão pessoal e os de LM a dimensão político-social;</a:t>
            </a:r>
          </a:p>
          <a:p>
            <a:r>
              <a:rPr lang="pt-PT" baseline="0" dirty="0" smtClean="0"/>
              <a:t>3. Não existem referências relativamente aos papéis de colaborador e de avaliador;</a:t>
            </a:r>
          </a:p>
          <a:p>
            <a:r>
              <a:rPr lang="pt-PT" baseline="0" dirty="0" smtClean="0"/>
              <a:t>4. Assistimos à emergência de um papel não previsto na literatura enquadradora deste estudo: o papel de comunicador.</a:t>
            </a:r>
          </a:p>
          <a:p>
            <a:endParaRPr lang="pt-PT" baseline="0" dirty="0" smtClean="0"/>
          </a:p>
          <a:p>
            <a:r>
              <a:rPr lang="pt-PT" dirty="0" smtClean="0"/>
              <a:t>Analisemos, agora, as metáforas usadas pelos sujeitos</a:t>
            </a:r>
            <a:r>
              <a:rPr lang="pt-PT" baseline="0" dirty="0" smtClean="0"/>
              <a:t> relativamente aos 4 papéis mais valorizados: gestor; facilitador/guia; mediador/</a:t>
            </a:r>
            <a:r>
              <a:rPr lang="pt-PT" baseline="0" dirty="0" err="1" smtClean="0"/>
              <a:t>actor</a:t>
            </a:r>
            <a:r>
              <a:rPr lang="pt-PT" baseline="0" dirty="0" smtClean="0"/>
              <a:t> social; e investigador.</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23</a:t>
            </a:fld>
            <a:endParaRPr lang="pt-P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No que se refere</a:t>
            </a:r>
            <a:r>
              <a:rPr lang="pt-PT" baseline="0" dirty="0" smtClean="0"/>
              <a:t> ao papel de gestor, verificamos que as </a:t>
            </a:r>
            <a:r>
              <a:rPr lang="pt-PT" baseline="0" dirty="0" err="1" smtClean="0"/>
              <a:t>profs</a:t>
            </a:r>
            <a:r>
              <a:rPr lang="pt-PT" baseline="0" dirty="0" smtClean="0"/>
              <a:t> de LE utilizam metáforas como a do </a:t>
            </a:r>
            <a:r>
              <a:rPr lang="pt-PT" baseline="0" dirty="0" err="1" smtClean="0"/>
              <a:t>actor</a:t>
            </a:r>
            <a:r>
              <a:rPr lang="pt-PT" baseline="0" dirty="0" smtClean="0"/>
              <a:t>, multifacetado, que se adapta aos papéis que vai desempenhando; a um bom chocolate que deve ser saboreado de forma doseada; e a um papagaio colorido que deve encher a sala de aula de cor e de vida. As </a:t>
            </a:r>
            <a:r>
              <a:rPr lang="pt-PT" baseline="0" dirty="0" err="1" smtClean="0"/>
              <a:t>profs</a:t>
            </a:r>
            <a:r>
              <a:rPr lang="pt-PT" baseline="0" dirty="0" smtClean="0"/>
              <a:t> de LM referem as metáforas do perfume suave, que se usa todos os dias, sem cansar; do cesto de frutas versátil, que permite que se sirva uma só peça de fruta ou uma salada, consoante as necessidades; e da bola saltitante que se adapta às realidades por onde passa.</a:t>
            </a:r>
          </a:p>
          <a:p>
            <a:r>
              <a:rPr lang="pt-PT" baseline="0" dirty="0" smtClean="0"/>
              <a:t>Tratam-se de papéis fortemente relacionados com a gestão da sala de aula nas suas múltiplas vertentes e, portanto, com a dimensão interventivo-curricular da identidade profissional docente.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24</a:t>
            </a:fld>
            <a:endParaRPr lang="pt-P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Em relação</a:t>
            </a:r>
            <a:r>
              <a:rPr lang="pt-PT" baseline="0" dirty="0" smtClean="0"/>
              <a:t> ao papel de facilitador/guia, as </a:t>
            </a:r>
            <a:r>
              <a:rPr lang="pt-PT" baseline="0" dirty="0" err="1" smtClean="0"/>
              <a:t>profs</a:t>
            </a:r>
            <a:r>
              <a:rPr lang="pt-PT" baseline="0" dirty="0" smtClean="0"/>
              <a:t> de LE consideram que o prof de línguas pode ser um dicionário, sempre disponível para tirar dúvidas e orientar o aluno; o passaporte, que facilita o acesso a novos conhecimentos; um trilho de terra batida, que permite a aventura da descoberta. As </a:t>
            </a:r>
            <a:r>
              <a:rPr lang="pt-PT" baseline="0" dirty="0" err="1" smtClean="0"/>
              <a:t>profs</a:t>
            </a:r>
            <a:r>
              <a:rPr lang="pt-PT" baseline="0" dirty="0" smtClean="0"/>
              <a:t> de LM fazem referência à porta entreaberta e ao guardião da chave, elementos que potenciam a capacidade de descoberta nos seus alunos.</a:t>
            </a:r>
          </a:p>
          <a:p>
            <a:r>
              <a:rPr lang="pt-PT" baseline="0" dirty="0" smtClean="0"/>
              <a:t>Tratam-se, portanto, de metáforas que apontam para a dimensão interventivo-curricular, nomeadamente no que se refere ao desenvolvimento da capacidade de autonomia nos seus alunos.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25</a:t>
            </a:fld>
            <a:endParaRPr lang="pt-P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 papel de mediador/</a:t>
            </a:r>
            <a:r>
              <a:rPr lang="pt-PT" dirty="0" err="1" smtClean="0"/>
              <a:t>actor</a:t>
            </a:r>
            <a:r>
              <a:rPr lang="pt-PT" dirty="0" smtClean="0"/>
              <a:t> social</a:t>
            </a:r>
            <a:r>
              <a:rPr lang="pt-PT" baseline="0" dirty="0" smtClean="0"/>
              <a:t> parece consubstanciar-se, na perspetiva das </a:t>
            </a:r>
            <a:r>
              <a:rPr lang="pt-PT" baseline="0" dirty="0" err="1" smtClean="0"/>
              <a:t>profs</a:t>
            </a:r>
            <a:r>
              <a:rPr lang="pt-PT" baseline="0" dirty="0" smtClean="0"/>
              <a:t> de LE, em metáforas como o passaporte para o mundo, que permite o contacto com outras culturas, outras línguas; e como a ponte, que estabelece ligações. As </a:t>
            </a:r>
            <a:r>
              <a:rPr lang="pt-PT" baseline="0" dirty="0" err="1" smtClean="0"/>
              <a:t>profs</a:t>
            </a:r>
            <a:r>
              <a:rPr lang="pt-PT" baseline="0" dirty="0" smtClean="0"/>
              <a:t> de LM referem também a metáfora da ponte, atribuindo ao prof. a função de construir essa ponte entre culturas distintas. Para além disso, nas justificações relativas às metáforas da bola saltitante e da porta entreaberta para o mundo, os sujeitos fazem referência ao papel do prof. como </a:t>
            </a:r>
            <a:r>
              <a:rPr lang="pt-PT" baseline="0" dirty="0" err="1" smtClean="0"/>
              <a:t>factor</a:t>
            </a:r>
            <a:r>
              <a:rPr lang="pt-PT" baseline="0" dirty="0" smtClean="0"/>
              <a:t> potenciador da capacidade de adaptação do aluno a outras realidades, por um lado, e do gosto pelo contacto com outras culturas, por outro.</a:t>
            </a:r>
          </a:p>
          <a:p>
            <a:r>
              <a:rPr lang="pt-PT" baseline="0" dirty="0" smtClean="0"/>
              <a:t>Trata-se, portanto, de um papel intimamente relacionado com a dimensão político-social da identidade profissional docente.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26</a:t>
            </a:fld>
            <a:endParaRPr lang="pt-P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Por fim, em relação</a:t>
            </a:r>
            <a:r>
              <a:rPr lang="pt-PT" baseline="0" dirty="0" smtClean="0"/>
              <a:t> ao papel de investigador, as </a:t>
            </a:r>
            <a:r>
              <a:rPr lang="pt-PT" baseline="0" dirty="0" err="1" smtClean="0"/>
              <a:t>profs</a:t>
            </a:r>
            <a:r>
              <a:rPr lang="pt-PT" baseline="0" dirty="0" smtClean="0"/>
              <a:t> de LE encaram o prof de línguas como um profissional em eterna aprendizagem, em constante adaptação e evolução. As </a:t>
            </a:r>
            <a:r>
              <a:rPr lang="pt-PT" baseline="0" dirty="0" err="1" smtClean="0"/>
              <a:t>profs</a:t>
            </a:r>
            <a:r>
              <a:rPr lang="pt-PT" baseline="0" dirty="0" smtClean="0"/>
              <a:t> de LM, para além disso, encaram-no como um cientista ou investigador, dotado de um olhar crítico e de espírito reflexivo. Trata-se de um papel fortemente relacionado com a dimensão pessoal da identidade profissional docente.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27</a:t>
            </a:fld>
            <a:endParaRPr lang="pt-P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Focalizemo-nos,</a:t>
            </a:r>
            <a:r>
              <a:rPr lang="pt-PT" baseline="0" dirty="0" smtClean="0"/>
              <a:t> agora, nas representações relativamente às competências atribuídas aos </a:t>
            </a:r>
            <a:r>
              <a:rPr lang="pt-PT" baseline="0" dirty="0" err="1" smtClean="0"/>
              <a:t>profs</a:t>
            </a:r>
            <a:r>
              <a:rPr lang="pt-PT" baseline="0" dirty="0" smtClean="0"/>
              <a:t> de línguas no contexto </a:t>
            </a:r>
            <a:r>
              <a:rPr lang="pt-PT" baseline="0" dirty="0" err="1" smtClean="0"/>
              <a:t>actual</a:t>
            </a:r>
            <a:r>
              <a:rPr lang="pt-PT" baseline="0" dirty="0" smtClean="0"/>
              <a:t>.</a:t>
            </a:r>
          </a:p>
          <a:p>
            <a:r>
              <a:rPr lang="pt-PT" baseline="0" dirty="0" smtClean="0"/>
              <a:t>Verificamos que existe uma tendência para valorizar as competências pedagógico-</a:t>
            </a:r>
            <a:r>
              <a:rPr lang="pt-PT" baseline="0" dirty="0" err="1" smtClean="0"/>
              <a:t>didácticas</a:t>
            </a:r>
            <a:r>
              <a:rPr lang="pt-PT" baseline="0" dirty="0" smtClean="0"/>
              <a:t>, o que corrobora a tendência verificada no gráfico anterior, em que a dimensão interventivo-curricular surgia como a dimensão mais valorizada pelos nossos sujeitos.</a:t>
            </a:r>
          </a:p>
          <a:p>
            <a:r>
              <a:rPr lang="pt-PT" baseline="0" dirty="0" smtClean="0"/>
              <a:t>Para além disso, e tal como sucedia no outro gráfico, essa tendência é mais consistente nas vozes das </a:t>
            </a:r>
            <a:r>
              <a:rPr lang="pt-PT" baseline="0" dirty="0" err="1" smtClean="0"/>
              <a:t>profs</a:t>
            </a:r>
            <a:r>
              <a:rPr lang="pt-PT" baseline="0" dirty="0" smtClean="0"/>
              <a:t> de LE, com 33 UC em relação a esta competência. </a:t>
            </a:r>
          </a:p>
          <a:p>
            <a:r>
              <a:rPr lang="pt-PT" baseline="0" dirty="0" smtClean="0"/>
              <a:t>A competência pessoal/interpessoal é valorizada de forma equilibrada pelos dois grupos de profs.</a:t>
            </a:r>
          </a:p>
          <a:p>
            <a:r>
              <a:rPr lang="pt-PT" baseline="0" dirty="0" smtClean="0"/>
              <a:t>As </a:t>
            </a:r>
            <a:r>
              <a:rPr lang="pt-PT" baseline="0" dirty="0" err="1" smtClean="0"/>
              <a:t>profs</a:t>
            </a:r>
            <a:r>
              <a:rPr lang="pt-PT" baseline="0" dirty="0" smtClean="0"/>
              <a:t> de LE atribuem ainda alguma importância a competência científica, com 6 UC.</a:t>
            </a:r>
          </a:p>
          <a:p>
            <a:r>
              <a:rPr lang="pt-PT" baseline="0" dirty="0" smtClean="0"/>
              <a:t>As </a:t>
            </a:r>
            <a:r>
              <a:rPr lang="pt-PT" baseline="0" dirty="0" err="1" smtClean="0"/>
              <a:t>profs</a:t>
            </a:r>
            <a:r>
              <a:rPr lang="pt-PT" baseline="0" dirty="0" smtClean="0"/>
              <a:t> de LM consideram a competência intercultural como a segunda competência mais importante, com 9 UC, o que vai ao encontro da valorização que fazem do papel de mediador/</a:t>
            </a:r>
            <a:r>
              <a:rPr lang="pt-PT" baseline="0" dirty="0" err="1" smtClean="0"/>
              <a:t>actor</a:t>
            </a:r>
            <a:r>
              <a:rPr lang="pt-PT" baseline="0" dirty="0" smtClean="0"/>
              <a:t> social.</a:t>
            </a:r>
          </a:p>
          <a:p>
            <a:r>
              <a:rPr lang="pt-PT" baseline="0" dirty="0" smtClean="0"/>
              <a:t>Importa salientar que as competências linguístico-comunicativas, crítica e digital estão praticamente ausentes nas vozes dos nossos sujeitos.</a:t>
            </a:r>
          </a:p>
          <a:p>
            <a:r>
              <a:rPr lang="pt-PT" baseline="0" dirty="0" smtClean="0"/>
              <a:t>De seguida, vamo-nos esmiuçar, muito rapidamente, as 4 competências mais valorizadas pelos sujeitos.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28</a:t>
            </a:fld>
            <a:endParaRPr lang="pt-P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Quanto</a:t>
            </a:r>
            <a:r>
              <a:rPr lang="pt-PT" baseline="0" dirty="0" smtClean="0"/>
              <a:t> à competência pedagógico-</a:t>
            </a:r>
            <a:r>
              <a:rPr lang="pt-PT" baseline="0" dirty="0" err="1" smtClean="0"/>
              <a:t>didáctica</a:t>
            </a:r>
            <a:r>
              <a:rPr lang="pt-PT" baseline="0" dirty="0" smtClean="0"/>
              <a:t>, conseguimos organizar as vozes dos sujeitos em torno deste conjunto de descritores.</a:t>
            </a:r>
          </a:p>
          <a:p>
            <a:r>
              <a:rPr lang="pt-PT" baseline="0" dirty="0" smtClean="0"/>
              <a:t>Relativamente ao primeiro descritor, a promoção do desenvolvimento de competências plurilingues e interculturais, curiosamente, das 12 UC, 10 são da autoria de </a:t>
            </a:r>
            <a:r>
              <a:rPr lang="pt-PT" baseline="0" dirty="0" err="1" smtClean="0"/>
              <a:t>profs</a:t>
            </a:r>
            <a:r>
              <a:rPr lang="pt-PT" baseline="0" dirty="0" smtClean="0"/>
              <a:t> de LE que, em outros momentos, parecem desvalorizar estas finalidades subjacentes ao ensino/aprendizagem de línguas, nomeadamente quando </a:t>
            </a:r>
            <a:r>
              <a:rPr lang="pt-PT" baseline="0" dirty="0" err="1" smtClean="0"/>
              <a:t>reflectem</a:t>
            </a:r>
            <a:r>
              <a:rPr lang="pt-PT" baseline="0" dirty="0" smtClean="0"/>
              <a:t> explicitamente sobre os papéis dos professores de línguas e sobre a competência intercultural. Será que se pode promover o desenvolvimento destas competências quando não se assume claramente o papel de mediador e </a:t>
            </a:r>
            <a:r>
              <a:rPr lang="pt-PT" baseline="0" dirty="0" err="1" smtClean="0"/>
              <a:t>actor</a:t>
            </a:r>
            <a:r>
              <a:rPr lang="pt-PT" baseline="0" dirty="0" smtClean="0"/>
              <a:t> social? Deixemos esta questão no ar, para </a:t>
            </a:r>
            <a:r>
              <a:rPr lang="pt-PT" baseline="0" dirty="0" err="1" smtClean="0"/>
              <a:t>reflectirmos</a:t>
            </a:r>
            <a:r>
              <a:rPr lang="pt-PT" baseline="0" dirty="0" smtClean="0"/>
              <a:t> sobre ela mais tarde…</a:t>
            </a:r>
          </a:p>
          <a:p>
            <a:r>
              <a:rPr lang="pt-PT" baseline="0" dirty="0" smtClean="0"/>
              <a:t>Vamos agora analisar algumas das vozes dos sujeitos relativamente a esta competência.</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29</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Vemos, portanto, que</a:t>
            </a:r>
            <a:r>
              <a:rPr lang="pt-PT" baseline="0" dirty="0" smtClean="0"/>
              <a:t> esta pluralidade tradicional é reconhecida de forma generalizada.</a:t>
            </a:r>
          </a:p>
          <a:p>
            <a:r>
              <a:rPr lang="pt-PT" baseline="0" dirty="0" smtClean="0"/>
              <a:t>Contudo, dada a complexificação deste fenómeno, temos vindo a assistir a um outro tipo de pluralidade: a individual, ou como lhe chamam alguns autores, a pluralidade pós-moderna. Para os apologistas desta teoria, os próprios indivíduos, em contacto frequente e sistemático com outras línguas e culturas, acabam por sofrer influências destas línguas e culturas com as quais se vão cruzando ao longo da sua vida e tornando a sua própria identidade uma identidade complexa, plural. Tratam-se, portanto, de indivíduos plurilingues e pluriculturais. O mesmo acontece com as línguas e as culturas, que se vão enriquecendo, ‘mestiçando’, integrando no seu corpo influências de outras línguas e culturas. Como diz Mia Couto, não há identidade, cultura, nem língua que seja ‘pura’, que não tenha sofrido influência do tráfico de valores que nós, Humanidade, andamos a operar há séculos. É fácil de concluir, com Dervin, que, neste contexto, todos nós somos plurais, diversos, multidimensionais.</a:t>
            </a:r>
          </a:p>
          <a:p>
            <a:r>
              <a:rPr lang="pt-PT" dirty="0" smtClean="0"/>
              <a:t>Posto isto,</a:t>
            </a:r>
            <a:r>
              <a:rPr lang="pt-PT" baseline="0" dirty="0" smtClean="0"/>
              <a:t> se todos nós somos únicos e diferentes dos outros indivíduos, pois temos um repertório plurilingue e intercultural individual que, ao mesmo tempo nos aproxima e diferencia do Outro, todo e qualquer </a:t>
            </a:r>
            <a:r>
              <a:rPr lang="pt-PT" baseline="0" dirty="0" err="1" smtClean="0"/>
              <a:t>acto</a:t>
            </a:r>
            <a:r>
              <a:rPr lang="pt-PT" baseline="0" dirty="0" smtClean="0"/>
              <a:t> de comunicação é exolingue e intercultural, protagonizado por indivíduos plurilingues e pluriculturais.</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a:t>
            </a:fld>
            <a:endParaRPr lang="pt-P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Como vimos no slide anterior, é</a:t>
            </a:r>
            <a:r>
              <a:rPr lang="pt-PT" baseline="0" dirty="0" smtClean="0"/>
              <a:t> da responsabilidade do prof de línguas criar condições favoráveis para que os seus alunos desenvolvam competências plurilingues e interculturais, tal como atestam estas citações, o que, de forma implícita, aponta para os papéis de gestor e de mediador/</a:t>
            </a:r>
            <a:r>
              <a:rPr lang="pt-PT" baseline="0" dirty="0" err="1" smtClean="0"/>
              <a:t>actor</a:t>
            </a:r>
            <a:r>
              <a:rPr lang="pt-PT" baseline="0" dirty="0" smtClean="0"/>
              <a:t> social.</a:t>
            </a:r>
          </a:p>
          <a:p>
            <a:r>
              <a:rPr lang="pt-PT" baseline="0" dirty="0" smtClean="0"/>
              <a:t>Para além disso, na opinião dos nossos sujeitos, o prof. de línguas deve colaborar com os seus alunos no seu processo de construção de conhecimentos, como ilustram estas citações, o que acaba por estar relacionado com o papel de facilitador/guia.</a:t>
            </a:r>
          </a:p>
          <a:p>
            <a:r>
              <a:rPr lang="pt-PT" baseline="0" dirty="0" smtClean="0"/>
              <a:t>Em terceiro lugar, os sujeitos parecem atribuir bastante importância à capacidade de estimulação do prof de línguas, o que enfatiza, uma vez mais, o seu papel enquanto facilitador e guia dos seus alunos ao longo do seu processo de aprendizagem.</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30</a:t>
            </a:fld>
            <a:endParaRPr lang="pt-P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Quanto à competência</a:t>
            </a:r>
            <a:r>
              <a:rPr lang="pt-PT" baseline="0" dirty="0" smtClean="0"/>
              <a:t> pessoal /interpessoal, verificamos que existe um maior equilíbrio entre o peso atribuído aos seus descritores.</a:t>
            </a:r>
          </a:p>
          <a:p>
            <a:r>
              <a:rPr lang="pt-PT" baseline="0" dirty="0" smtClean="0"/>
              <a:t>O gosto pela descoberta de saber, o gosto pela comunicação e o espírito de equipa são os descritores mais referidos pelos sujeitos.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31</a:t>
            </a:fld>
            <a:endParaRPr lang="pt-P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No que se refere ao gosto pela descoberta de saber, verificamos que as vozes das professoras</a:t>
            </a:r>
            <a:r>
              <a:rPr lang="pt-PT" baseline="0" dirty="0" smtClean="0"/>
              <a:t> estão fortemente relacionadas com os papéis de investigador, quando se referem a conhecimentos relativos à área científica, e de mediador / </a:t>
            </a:r>
            <a:r>
              <a:rPr lang="pt-PT" baseline="0" dirty="0" err="1" smtClean="0"/>
              <a:t>actor</a:t>
            </a:r>
            <a:r>
              <a:rPr lang="pt-PT" baseline="0" dirty="0" smtClean="0"/>
              <a:t> social, quando se referem a conhecimentos sobre o mundo, em constante mudança.</a:t>
            </a:r>
          </a:p>
          <a:p>
            <a:r>
              <a:rPr lang="pt-PT" baseline="0" dirty="0" smtClean="0"/>
              <a:t>Para os nossos sujeitos, o gosto pela comunicação é também importante para se ser prof de línguas hoje, o que vai ao encontro da visão do prof como comunicador que tinha emergido na análise das representações explícitas em relação aos papéis dos </a:t>
            </a:r>
            <a:r>
              <a:rPr lang="pt-PT" baseline="0" dirty="0" err="1" smtClean="0"/>
              <a:t>profs</a:t>
            </a:r>
            <a:r>
              <a:rPr lang="pt-PT" baseline="0" dirty="0" smtClean="0"/>
              <a:t> de línguas.</a:t>
            </a:r>
          </a:p>
          <a:p>
            <a:r>
              <a:rPr lang="pt-PT" baseline="0" dirty="0" smtClean="0"/>
              <a:t>Por fim, o espírito de equipa é também mencionado, o que se relaciona com o papel de colaborador, papel esquecido nas representações explícitas sobre os papéis dos profs.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32</a:t>
            </a:fld>
            <a:endParaRPr lang="pt-P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Os dois descritores da competência</a:t>
            </a:r>
            <a:r>
              <a:rPr lang="pt-PT" baseline="0" dirty="0" smtClean="0"/>
              <a:t> intercultural </a:t>
            </a:r>
            <a:r>
              <a:rPr lang="pt-PT" dirty="0" smtClean="0"/>
              <a:t>mais mencionados</a:t>
            </a:r>
            <a:r>
              <a:rPr lang="pt-PT" baseline="0" dirty="0" smtClean="0"/>
              <a:t> dizem respeito à CCI e ao </a:t>
            </a:r>
            <a:r>
              <a:rPr lang="pt-PT" baseline="0" dirty="0" err="1" smtClean="0"/>
              <a:t>hetero-conhecimento</a:t>
            </a:r>
            <a:r>
              <a:rPr lang="pt-PT" baseline="0" dirty="0" smtClean="0"/>
              <a:t> e foram ambos apenas encontrados nas vozes das </a:t>
            </a:r>
            <a:r>
              <a:rPr lang="pt-PT" baseline="0" dirty="0" err="1" smtClean="0"/>
              <a:t>profs</a:t>
            </a:r>
            <a:r>
              <a:rPr lang="pt-PT" baseline="0" dirty="0" smtClean="0"/>
              <a:t> de LM. As </a:t>
            </a:r>
            <a:r>
              <a:rPr lang="pt-PT" baseline="0" dirty="0" err="1" smtClean="0"/>
              <a:t>profs</a:t>
            </a:r>
            <a:r>
              <a:rPr lang="pt-PT" baseline="0" dirty="0" smtClean="0"/>
              <a:t> de LE, por seu turno, tendem a desvalorizar esta competência.</a:t>
            </a:r>
          </a:p>
          <a:p>
            <a:r>
              <a:rPr lang="pt-PT" baseline="0" dirty="0" smtClean="0"/>
              <a:t>O primeiro descritor relaciona-se implicitamente com os papéis de comunicador e de mediador e </a:t>
            </a:r>
            <a:r>
              <a:rPr lang="pt-PT" baseline="0" dirty="0" err="1" smtClean="0"/>
              <a:t>actor</a:t>
            </a:r>
            <a:r>
              <a:rPr lang="pt-PT" baseline="0" dirty="0" smtClean="0"/>
              <a:t> social, enquanto que o segundo descritor se relaciona com os papéis de investigador e de facilitador / guia.</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33</a:t>
            </a:fld>
            <a:endParaRPr lang="pt-P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Por fim, relativamente à competência científica, os dois únicos</a:t>
            </a:r>
            <a:r>
              <a:rPr lang="pt-PT" baseline="0" dirty="0" smtClean="0"/>
              <a:t> descritores identificados referem-se ao resultado da busca incessante de saber mencionada a propósito das competências pessoais e interpessoais: conhecimentos </a:t>
            </a:r>
            <a:r>
              <a:rPr lang="pt-PT" baseline="0" dirty="0" err="1" smtClean="0"/>
              <a:t>actualizados</a:t>
            </a:r>
            <a:r>
              <a:rPr lang="pt-PT" baseline="0" dirty="0" smtClean="0"/>
              <a:t>, relacionados com o papel de investigador; e conhecimentos linguísticos aprofundados, relacionados com os papéis de investigador e de facilitador / guia.</a:t>
            </a:r>
          </a:p>
          <a:p>
            <a:r>
              <a:rPr lang="pt-PT" baseline="0" dirty="0" smtClean="0"/>
              <a:t>Importa salientar que esta competência, apesar de ter sido a 4ª mais referida, é fortemente desvalorizada, nomeadamente pelas </a:t>
            </a:r>
            <a:r>
              <a:rPr lang="pt-PT" baseline="0" dirty="0" err="1" smtClean="0"/>
              <a:t>profs</a:t>
            </a:r>
            <a:r>
              <a:rPr lang="pt-PT" baseline="0" dirty="0" smtClean="0"/>
              <a:t> de LM.</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34</a:t>
            </a:fld>
            <a:endParaRPr lang="pt-P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Analisadas as vozes dos sujeitos, eis</a:t>
            </a:r>
            <a:r>
              <a:rPr lang="pt-PT" baseline="0" dirty="0" smtClean="0"/>
              <a:t> algumas das conclusões a que fomos chegando.</a:t>
            </a:r>
          </a:p>
          <a:p>
            <a:r>
              <a:rPr lang="pt-PT" baseline="0" dirty="0" smtClean="0"/>
              <a:t>De uma maneira geral, parece haver uma sobrevalorização da dimensão interventivo-curricular, nomeadamente da parte das </a:t>
            </a:r>
            <a:r>
              <a:rPr lang="pt-PT" baseline="0" dirty="0" err="1" smtClean="0"/>
              <a:t>profs</a:t>
            </a:r>
            <a:r>
              <a:rPr lang="pt-PT" baseline="0" dirty="0" smtClean="0"/>
              <a:t> de LE, o que pode apontar para uma visão do prof de línguas ainda muito tradicional e redutora, bastante ligada ao contexto de sala de aula.</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35</a:t>
            </a:fld>
            <a:endParaRPr lang="pt-P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Verificámos ainda que, embora os papéis</a:t>
            </a:r>
            <a:r>
              <a:rPr lang="pt-PT" baseline="0" dirty="0" smtClean="0"/>
              <a:t> de mediador / </a:t>
            </a:r>
            <a:r>
              <a:rPr lang="pt-PT" baseline="0" dirty="0" err="1" smtClean="0"/>
              <a:t>actor</a:t>
            </a:r>
            <a:r>
              <a:rPr lang="pt-PT" baseline="0" dirty="0" smtClean="0"/>
              <a:t> social e de investigador não tenham sido os papéis mais valorizados pelos sujeitos quando chamados a </a:t>
            </a:r>
            <a:r>
              <a:rPr lang="pt-PT" baseline="0" dirty="0" err="1" smtClean="0"/>
              <a:t>reflectirem</a:t>
            </a:r>
            <a:r>
              <a:rPr lang="pt-PT" baseline="0" dirty="0" smtClean="0"/>
              <a:t> explicitamente sobre o papel do prof de línguas hoje, existem várias referências implícitas a estes dois papéis nas </a:t>
            </a:r>
            <a:r>
              <a:rPr lang="pt-PT" baseline="0" dirty="0" err="1" smtClean="0"/>
              <a:t>concepções</a:t>
            </a:r>
            <a:r>
              <a:rPr lang="pt-PT" baseline="0" dirty="0" smtClean="0"/>
              <a:t> relativas às competências atribuídas aos </a:t>
            </a:r>
            <a:r>
              <a:rPr lang="pt-PT" baseline="0" dirty="0" err="1" smtClean="0"/>
              <a:t>profs</a:t>
            </a:r>
            <a:r>
              <a:rPr lang="pt-PT" baseline="0" dirty="0" smtClean="0"/>
              <a:t> de línguas. </a:t>
            </a:r>
          </a:p>
          <a:p>
            <a:r>
              <a:rPr lang="pt-PT" baseline="0" dirty="0" smtClean="0"/>
              <a:t>Isto pode significar que, por um lado, os sujeitos ainda possuem dificuldades em definir esses papéis e, como tal, dificuldade em os assumir; e, por outro lado,  que reconhecem a complexidade da identidade profissional docente, cujas competências acabam por funcionar como uma rede articulada transversal que pode ser colocada ao serviço do desempenho dos vários papéis que o prof é chamado a desempenhar.</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36</a:t>
            </a:fld>
            <a:endParaRPr lang="pt-P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A emergência</a:t>
            </a:r>
            <a:r>
              <a:rPr lang="pt-PT" baseline="0" dirty="0" smtClean="0"/>
              <a:t> do papel de comunicador, mesmo sendo apenas um professor a referi-lo explicitamente e outros dois a fazê-lo implicitamente, pode ser sintomático da valorização da abordagem comunicativa e de uma </a:t>
            </a:r>
            <a:r>
              <a:rPr lang="pt-PT" baseline="0" dirty="0" err="1" smtClean="0"/>
              <a:t>concepção</a:t>
            </a:r>
            <a:r>
              <a:rPr lang="pt-PT" baseline="0" dirty="0" smtClean="0"/>
              <a:t> de língua ainda muito ligada à sua visão como instrumento de comunicação, características da segunda fase da </a:t>
            </a:r>
            <a:r>
              <a:rPr lang="pt-PT" baseline="0" dirty="0" err="1" smtClean="0"/>
              <a:t>didáctica</a:t>
            </a:r>
            <a:r>
              <a:rPr lang="pt-PT" baseline="0" dirty="0" smtClean="0"/>
              <a:t>, a </a:t>
            </a:r>
            <a:r>
              <a:rPr lang="pt-PT" baseline="0" dirty="0" err="1" smtClean="0"/>
              <a:t>Didáctica</a:t>
            </a:r>
            <a:r>
              <a:rPr lang="pt-PT" baseline="0" dirty="0" smtClean="0"/>
              <a:t> Específica, que deveria ter evoluído para a Didática das Línguas e do Plurilinguismo no final dos anos 90.</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37</a:t>
            </a:fld>
            <a:endParaRPr lang="pt-P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A não referência</a:t>
            </a:r>
            <a:r>
              <a:rPr lang="pt-PT" baseline="0" dirty="0" smtClean="0"/>
              <a:t> ao papel de colaborador aponta para uma </a:t>
            </a:r>
            <a:r>
              <a:rPr lang="pt-PT" baseline="0" dirty="0" err="1" smtClean="0"/>
              <a:t>concepção</a:t>
            </a:r>
            <a:r>
              <a:rPr lang="pt-PT" baseline="0" dirty="0" smtClean="0"/>
              <a:t> solitária da profissão docente e para resistências na implementação de uma cultura de trabalho em equipa nesta profissão, o que se constitui como um entrave determinante para a </a:t>
            </a:r>
            <a:r>
              <a:rPr lang="pt-PT" baseline="0" dirty="0" err="1" smtClean="0"/>
              <a:t>efectiva</a:t>
            </a:r>
            <a:r>
              <a:rPr lang="pt-PT" baseline="0" dirty="0" smtClean="0"/>
              <a:t> transição para uma </a:t>
            </a:r>
            <a:r>
              <a:rPr lang="pt-PT" baseline="0" dirty="0" err="1" smtClean="0"/>
              <a:t>didáctica</a:t>
            </a:r>
            <a:r>
              <a:rPr lang="pt-PT" baseline="0" dirty="0" smtClean="0"/>
              <a:t> integradora das línguas.</a:t>
            </a:r>
          </a:p>
          <a:p>
            <a:r>
              <a:rPr lang="pt-PT" baseline="0" dirty="0" smtClean="0"/>
              <a:t>Estranhamente, o papel de avaliador foi totalmente esquecido pelas professoras, apesar de ser um papel assumido de forma clara no seu dia-a-dia. Por que será? Terá sido um papel dado como adquirido e, por isso, apagado dos discursos dos sujeitos?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38</a:t>
            </a:fld>
            <a:endParaRPr lang="pt-P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Constatámos ainda a desvalorização de competências</a:t>
            </a:r>
            <a:r>
              <a:rPr lang="pt-PT" baseline="0" dirty="0" smtClean="0"/>
              <a:t> fulcrais, como:</a:t>
            </a:r>
          </a:p>
          <a:p>
            <a:pPr marL="228600" indent="-228600">
              <a:buAutoNum type="arabicPeriod"/>
            </a:pPr>
            <a:r>
              <a:rPr lang="pt-PT" baseline="0" dirty="0" smtClean="0"/>
              <a:t>A crítica, desvalorização que poderá apontar para a visão do prof como mero executor das </a:t>
            </a:r>
            <a:r>
              <a:rPr lang="pt-PT" baseline="0" dirty="0" err="1" smtClean="0"/>
              <a:t>directrizes</a:t>
            </a:r>
            <a:r>
              <a:rPr lang="pt-PT" baseline="0" dirty="0" smtClean="0"/>
              <a:t> do ME, sem se questionar e sem as analisar criticamente;</a:t>
            </a:r>
          </a:p>
          <a:p>
            <a:pPr marL="228600" indent="-228600">
              <a:buAutoNum type="arabicPeriod"/>
            </a:pPr>
            <a:r>
              <a:rPr lang="pt-PT" baseline="0" dirty="0" smtClean="0"/>
              <a:t>A digital, relativa às TIC, o que poderá revelar resistências relativamente à integração das TIC na sua </a:t>
            </a:r>
            <a:r>
              <a:rPr lang="pt-PT" baseline="0" dirty="0" err="1" smtClean="0"/>
              <a:t>acção</a:t>
            </a:r>
            <a:r>
              <a:rPr lang="pt-PT" baseline="0" dirty="0" smtClean="0"/>
              <a:t> profissional.</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39</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baseline="0" dirty="0" smtClean="0"/>
              <a:t>A constatação desta complexidade tem fortes implicações a dois níveis:</a:t>
            </a:r>
          </a:p>
          <a:p>
            <a:pPr marL="228600" indent="-228600">
              <a:buAutoNum type="arabicPeriod"/>
            </a:pPr>
            <a:r>
              <a:rPr lang="pt-PT" baseline="0" dirty="0" smtClean="0"/>
              <a:t>Relativamente às orientações político-educativas, que priorizam a implementação de uma educação plurilingue e intercultural;</a:t>
            </a:r>
          </a:p>
          <a:p>
            <a:pPr marL="228600" indent="-228600">
              <a:buAutoNum type="arabicPeriod"/>
            </a:pPr>
            <a:r>
              <a:rPr lang="pt-PT" baseline="0" dirty="0" smtClean="0"/>
              <a:t>Relativamente ao discurso epistemológico da DL.</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a:t>
            </a:fld>
            <a:endParaRPr lang="pt-P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No que se refere às convergências entre </a:t>
            </a:r>
            <a:r>
              <a:rPr lang="pt-PT" dirty="0" err="1" smtClean="0"/>
              <a:t>profs</a:t>
            </a:r>
            <a:r>
              <a:rPr lang="pt-PT" baseline="0" dirty="0" smtClean="0"/>
              <a:t> de LM e de LE, verificamos que ambos os grupos desvalorizam a dimensão pessoal da identidade profissional docente, como se o ser Homem, isto é, as suas características pessoais e os seus valores, em nada determinassem o ser Professor.</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40</a:t>
            </a:fld>
            <a:endParaRPr lang="pt-P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Quanto às divergências,</a:t>
            </a:r>
            <a:r>
              <a:rPr lang="pt-PT" baseline="0" dirty="0" smtClean="0"/>
              <a:t> salientamos, em primeiro lugar, a ênfase que as </a:t>
            </a:r>
            <a:r>
              <a:rPr lang="pt-PT" baseline="0" dirty="0" err="1" smtClean="0"/>
              <a:t>profs</a:t>
            </a:r>
            <a:r>
              <a:rPr lang="pt-PT" baseline="0" dirty="0" smtClean="0"/>
              <a:t> de LE parecem colocar ainda na </a:t>
            </a:r>
            <a:r>
              <a:rPr lang="pt-PT" baseline="0" dirty="0" err="1" smtClean="0"/>
              <a:t>concepção</a:t>
            </a:r>
            <a:r>
              <a:rPr lang="pt-PT" baseline="0" dirty="0" smtClean="0"/>
              <a:t> tradicional do prof de línguas, fortemente determinada pela dimensão interventivo-curricular.</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41</a:t>
            </a:fld>
            <a:endParaRPr lang="pt-P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Já as </a:t>
            </a:r>
            <a:r>
              <a:rPr lang="pt-PT" dirty="0" err="1" smtClean="0"/>
              <a:t>profs</a:t>
            </a:r>
            <a:r>
              <a:rPr lang="pt-PT" dirty="0" smtClean="0"/>
              <a:t> de LM parecem estar mais</a:t>
            </a:r>
            <a:r>
              <a:rPr lang="pt-PT" baseline="0" dirty="0" smtClean="0"/>
              <a:t> conscientes do papel político e ético que lhes é atribuído e do valor da língua como instrumento de </a:t>
            </a:r>
            <a:r>
              <a:rPr lang="pt-PT" baseline="0" dirty="0" err="1" smtClean="0"/>
              <a:t>acção</a:t>
            </a:r>
            <a:r>
              <a:rPr lang="pt-PT" baseline="0" dirty="0" smtClean="0"/>
              <a:t> social, uma vez que estes atribuem uma maior importância à dimensão político-social da identidade profissional docente.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42</a:t>
            </a:fld>
            <a:endParaRPr lang="pt-P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Posto</a:t>
            </a:r>
            <a:r>
              <a:rPr lang="pt-PT" baseline="0" dirty="0" smtClean="0"/>
              <a:t> isto, parece-nos que importa retirar deste estudo algumas pistas, orientações para a formação de professores de línguas, nomeadamente para a sua formação para a educação intercultural, área em que nos parece que importa investir fortemente. Eis algumas sugestões:</a:t>
            </a:r>
          </a:p>
          <a:p>
            <a:pPr marL="228600" indent="-228600">
              <a:buAutoNum type="arabicPeriod"/>
            </a:pPr>
            <a:r>
              <a:rPr lang="pt-PT" baseline="0" dirty="0" smtClean="0"/>
              <a:t>Aposta na </a:t>
            </a:r>
            <a:r>
              <a:rPr lang="pt-PT" baseline="0" dirty="0" err="1" smtClean="0"/>
              <a:t>concepção</a:t>
            </a:r>
            <a:r>
              <a:rPr lang="pt-PT" baseline="0" dirty="0" smtClean="0"/>
              <a:t> de percursos de formação mais integradores das 3 dimensões da identidade profissional docente, de forma a contribuir para uma formação mais complexa e holística da identidade profissional docente dos professores de línguas;</a:t>
            </a:r>
          </a:p>
          <a:p>
            <a:pPr marL="228600" indent="-228600">
              <a:buAutoNum type="arabicPeriod"/>
            </a:pPr>
            <a:r>
              <a:rPr lang="pt-PT" baseline="0" dirty="0" smtClean="0"/>
              <a:t>Promoção de momentos de reflexão, análise crítica e discussão das orientações políticas educativas e linguísticas, de forma a promover a problematização e o questionamento e a combater a passividade;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43</a:t>
            </a:fld>
            <a:endParaRPr lang="pt-P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3. Aposta</a:t>
            </a:r>
            <a:r>
              <a:rPr lang="pt-PT" baseline="0" dirty="0" smtClean="0"/>
              <a:t> na criação de parcerias entre investigadores  e professores, de forma a fomentar o desenvolvimento da competência científica nos professores e de potenciar </a:t>
            </a:r>
            <a:r>
              <a:rPr lang="pt-PT" baseline="0" dirty="0" err="1" smtClean="0"/>
              <a:t>interacções</a:t>
            </a:r>
            <a:r>
              <a:rPr lang="pt-PT" baseline="0" dirty="0" smtClean="0"/>
              <a:t> e debates entre os terrenos de investigação e os terrenos de formação, muitas vezes de costas voltadas;</a:t>
            </a:r>
          </a:p>
          <a:p>
            <a:endParaRPr lang="pt-PT" baseline="0" dirty="0" smtClean="0"/>
          </a:p>
          <a:p>
            <a:r>
              <a:rPr lang="pt-PT" baseline="0" dirty="0" smtClean="0"/>
              <a:t>4. Promoção do trabalho em equipa entre professores, não só das mesmas línguas, mas também de línguas diferentes, como forma de fomentar a capacidade de trabalhar em equipa e de potenciar uma visão verdadeiramente integrada e integradora do ensino/aprendizagem de línguas;</a:t>
            </a:r>
          </a:p>
          <a:p>
            <a:endParaRPr lang="pt-PT" baseline="0" dirty="0" smtClean="0"/>
          </a:p>
          <a:p>
            <a:r>
              <a:rPr lang="pt-PT" baseline="0" dirty="0" smtClean="0"/>
              <a:t>5. Por fim, parece-nos crucial consciencializar os professores para a necessidade de desenvolverem e/ou aprofundarem as suas próprias competências plurilingues e interculturais e proporcionar-lhes oportunidades de formação para o fazerem, ao invés de apenas se preocuparem em as desenvolverem nos seus alunos, isto porque, na nossa </a:t>
            </a:r>
            <a:r>
              <a:rPr lang="pt-PT" baseline="0" dirty="0" err="1" smtClean="0"/>
              <a:t>perspectiva</a:t>
            </a:r>
            <a:r>
              <a:rPr lang="pt-PT" baseline="0" dirty="0" smtClean="0"/>
              <a:t>, não se pode ensinar aquilo que não se sabe, não se tem ou em que não se acredita.</a:t>
            </a:r>
          </a:p>
          <a:p>
            <a:endParaRPr lang="pt-PT" baseline="0" dirty="0" smtClean="0"/>
          </a:p>
          <a:p>
            <a:r>
              <a:rPr lang="pt-PT" baseline="0" dirty="0" smtClean="0"/>
              <a:t>Se queremos, </a:t>
            </a:r>
            <a:r>
              <a:rPr lang="pt-PT" baseline="0" dirty="0" err="1" smtClean="0"/>
              <a:t>efectivamente</a:t>
            </a:r>
            <a:r>
              <a:rPr lang="pt-PT" baseline="0" dirty="0" smtClean="0"/>
              <a:t>, viver num mundo mais plural e mais respeitador dessa pluralidade, importa, na nossa opinião, apostar na formação de professores mais plurais e mais respeitadores da sua pluralidade e da dos que o rodeiam, que possam desempenhar os papéis que lhes são atribuídos nestes tempos. Acreditamos profundamente nesta nossa missão ética e levamo-la muito a sério, pois, tal como refere Nelson Mandela…</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44</a:t>
            </a:fld>
            <a:endParaRPr lang="pt-P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 a educação é,</a:t>
            </a:r>
            <a:r>
              <a:rPr lang="pt-PT" baseline="0" dirty="0" smtClean="0"/>
              <a:t> sem dúvida, a melhor arma para mudar o mundo.</a:t>
            </a:r>
          </a:p>
          <a:p>
            <a:endParaRPr lang="pt-PT" baseline="0" dirty="0" smtClean="0"/>
          </a:p>
          <a:p>
            <a:r>
              <a:rPr lang="pt-PT" baseline="0" dirty="0" smtClean="0"/>
              <a:t>Obrigada pela vossa atenção.</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45</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92500" lnSpcReduction="20000"/>
          </a:bodyPr>
          <a:lstStyle/>
          <a:p>
            <a:r>
              <a:rPr lang="pt-PT" dirty="0" smtClean="0"/>
              <a:t>Centremo-nos, em primeiro</a:t>
            </a:r>
            <a:r>
              <a:rPr lang="pt-PT" baseline="0" dirty="0" smtClean="0"/>
              <a:t> lugar, nas implicações ao nível das orientações político-educativas.</a:t>
            </a:r>
          </a:p>
          <a:p>
            <a:r>
              <a:rPr lang="pt-PT" baseline="0" dirty="0" smtClean="0"/>
              <a:t>Dado o contexto em que nos encontramos, não faz sentido trazer para a discussão as políticas linguísticas e educativas europeias, embora tenham sido determinantes para o nosso estudo, pois priorizam o plurilinguismo e a diálogo intercultural como alicerces fundamentais da construção do </a:t>
            </a:r>
            <a:r>
              <a:rPr lang="pt-PT" baseline="0" dirty="0" err="1" smtClean="0"/>
              <a:t>projecto</a:t>
            </a:r>
            <a:r>
              <a:rPr lang="pt-PT" baseline="0" dirty="0" smtClean="0"/>
              <a:t> europeu.</a:t>
            </a:r>
          </a:p>
          <a:p>
            <a:r>
              <a:rPr lang="pt-PT" baseline="0" dirty="0" smtClean="0"/>
              <a:t>Focalizemo-nos nas políticas das Nações Unidas, que sustentaram fortemente as políticas europeias e que deveriam ser válidas e tidas em consideração nas políticas linguísticas e educativas de todo o mundo.</a:t>
            </a:r>
          </a:p>
          <a:p>
            <a:r>
              <a:rPr lang="pt-PT" baseline="0" dirty="0" smtClean="0"/>
              <a:t>Desde a criação das Nações Unidas, após a 2ª Guerra Mundial, têm sido proclamados vários documentos enquadradores da cena política, linguística e educativa mundial que enfatizam valores fundamentais para a vida em sociedade: igualdade, liberdade, respeito, democracia, diálogo (intercultural)… O primeiro documento é mesmo a Declaração Universal dos Direitos do Homem, de 1948, onde, entre outros </a:t>
            </a:r>
            <a:r>
              <a:rPr lang="pt-PT" baseline="0" dirty="0" err="1" smtClean="0"/>
              <a:t>aspectos</a:t>
            </a:r>
            <a:r>
              <a:rPr lang="pt-PT" baseline="0" dirty="0" smtClean="0"/>
              <a:t>, se chama a atenção para o facto de todo e qualquer Homem, independentemente da religião, etnia, língua, cultura ou género, ser igual em direitos e deveres. Após este primeiro documento legal, seguiram-se outros tantos, como se pode ver no diapositivo.</a:t>
            </a:r>
          </a:p>
          <a:p>
            <a:r>
              <a:rPr lang="pt-PT" baseline="0" dirty="0" smtClean="0"/>
              <a:t>A par destes (e outros) documentos legais, a UNESCO também tem vindo a publicar regularmente relatórios de monitorização do estado da educação. No contexto deste estudo, gostaríamos de chamar a atenção para o Relatório da Comissão Internacional sobre a Educação para o Século XXI, orientado por Jacques Delors, onde se definem quatro pilares essenciais para a educação no século XXI: o saber aprender; o saber fazer; o saber ser; e o saber viver com os outros. Este último pilar constitui-se, na opinião dos autores do relatório, no grande desafio que se coloca à escola na era </a:t>
            </a:r>
            <a:r>
              <a:rPr lang="pt-PT" baseline="0" dirty="0" err="1" smtClean="0"/>
              <a:t>actual</a:t>
            </a:r>
            <a:r>
              <a:rPr lang="pt-PT" baseline="0" dirty="0" smtClean="0"/>
              <a:t>.</a:t>
            </a:r>
          </a:p>
          <a:p>
            <a:r>
              <a:rPr lang="pt-PT" baseline="0" dirty="0" smtClean="0"/>
              <a:t>Na verdade, existe uma coordenada comum a todos estes (e outros) documentos enquadradores das políticas linguísticas e educativas (da ONU e da UE): a responsabilidade de formar cidadãos para viver neste mundo complexo, plurilingues e interculturais, é atribuída à escola e aos professores, nomeadamente aos professores de línguas.</a:t>
            </a:r>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Dadas as características</a:t>
            </a:r>
            <a:r>
              <a:rPr lang="pt-PT" baseline="0" dirty="0" smtClean="0"/>
              <a:t> intrínsecas ao espaço curricular das línguas, espaço de contacto com a alteridade por excelência, este acaba por ser um dos espaços curriculares mais férteis para tratar as questões do plurilinguismo e da interculturalidade. Na </a:t>
            </a:r>
            <a:r>
              <a:rPr lang="pt-PT" baseline="0" dirty="0" err="1" smtClean="0"/>
              <a:t>perspectiva</a:t>
            </a:r>
            <a:r>
              <a:rPr lang="pt-PT" baseline="0" dirty="0" smtClean="0"/>
              <a:t> da UNESCO, aqui consubstanciada com esta citação de King, aprender uma língua deve ser muito mais do que se apropriar de um instrumento de comunicação. Aprender uma língua permite aceder a outras culturas, outros modos de ver e de estar no mundo, fomentando a compreensão intercultural e contribuindo para banir a xenofobia, o racismo, a intolerância… </a:t>
            </a:r>
          </a:p>
          <a:p>
            <a:r>
              <a:rPr lang="pt-PT" baseline="0" dirty="0" smtClean="0"/>
              <a:t>Em suma, o espaço curricular das línguas permite desenvolver competências que ultrapassam largamente o domínio meramente linguístico e comunicativo, sendo-lhe atribuído a missão ética de contribuir para que o aluno aprenda a viver com os outros num mundo de pluralidade.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baseline="0" dirty="0" smtClean="0"/>
              <a:t>Dada a permeabilidade da DL às ideologias do seu tempo, isto é, aos sistemas de valores dominantes, à complexificação da sociedade e às suas implicações ao nível da própria missão do ensino/aprendizagem de línguas, temos assistido a mudanças ao nível do próprio paradigma epistemológico da DL. Centremo-nos, agora, um pouco nestas implicações.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Na </a:t>
            </a:r>
            <a:r>
              <a:rPr lang="pt-PT" dirty="0" err="1" smtClean="0"/>
              <a:t>perspectiva</a:t>
            </a:r>
            <a:r>
              <a:rPr lang="pt-PT" dirty="0" smtClean="0"/>
              <a:t> de Andrade e Araújo</a:t>
            </a:r>
            <a:r>
              <a:rPr lang="pt-PT" baseline="0" dirty="0" smtClean="0"/>
              <a:t> e Sá (2001), retomada por Melo em 2006, é possível reconhecer 3 fases no desenvolvimento paradigmático da DL. Vou muito rapidamente apresentar, em linhas gerais, as características de cada uma dessas fases, centrando-me com mais pormenor na última, a que estará vigente.</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DIDÁCTICA</a:t>
            </a:r>
            <a:r>
              <a:rPr lang="pt-PT" baseline="0" dirty="0" smtClean="0"/>
              <a:t> INSTRUMENTAL:</a:t>
            </a:r>
            <a:endParaRPr lang="pt-PT" dirty="0" smtClean="0"/>
          </a:p>
          <a:p>
            <a:r>
              <a:rPr lang="pt-PT" dirty="0" smtClean="0"/>
              <a:t>Esta foi a fase em que a DL conquistou a sua independência epistemológica, independente</a:t>
            </a:r>
            <a:r>
              <a:rPr lang="pt-PT" baseline="0" dirty="0" smtClean="0"/>
              <a:t> das outras áreas do saber das Ciências da Educação.</a:t>
            </a:r>
          </a:p>
          <a:p>
            <a:r>
              <a:rPr lang="pt-PT" baseline="0" dirty="0" smtClean="0"/>
              <a:t>Esta fase terá vigorado até à década de 70 do século passado, assentando numa visão fortemente estruturalista e instrumentalista da língua, na linha de pensamento de </a:t>
            </a:r>
            <a:r>
              <a:rPr lang="pt-PT" baseline="0" dirty="0" err="1" smtClean="0"/>
              <a:t>Bloomfield</a:t>
            </a:r>
            <a:r>
              <a:rPr lang="pt-PT" baseline="0" dirty="0" smtClean="0"/>
              <a:t>.</a:t>
            </a:r>
          </a:p>
          <a:p>
            <a:r>
              <a:rPr lang="pt-PT" baseline="0" dirty="0" smtClean="0"/>
              <a:t>O grande </a:t>
            </a:r>
            <a:r>
              <a:rPr lang="pt-PT" baseline="0" dirty="0" err="1" smtClean="0"/>
              <a:t>objectivo</a:t>
            </a:r>
            <a:r>
              <a:rPr lang="pt-PT" baseline="0" dirty="0" smtClean="0"/>
              <a:t> do ensino das línguas era ‘fabricar’ locutores poliglotas, portadores de competências linguísticas perfeitas em várias línguas, quase como se de locutores nativos ideias se tratassem (</a:t>
            </a:r>
            <a:r>
              <a:rPr lang="pt-PT" baseline="0" dirty="0" err="1" smtClean="0"/>
              <a:t>objectivo</a:t>
            </a:r>
            <a:r>
              <a:rPr lang="pt-PT" baseline="0" dirty="0" smtClean="0"/>
              <a:t> inatingível para a maioria aprendentes de línguas). Estas competências em línguas eram vistas de forma compartimentada, isto é, sempre que um indivíduo começava a aprendizagem de uma dada língua, era encarado como se de uma ‘tábua rasa’ se tratasse e as competências adquiridas em outras línguas não eram rentabilizadas para a aprendizagem da nova língua.</a:t>
            </a:r>
          </a:p>
          <a:p>
            <a:r>
              <a:rPr lang="pt-PT" baseline="0" dirty="0" smtClean="0"/>
              <a:t>O ensino/aprendizagem era centrado no professor e a DL era vista como um ‘livro de receitas’ produzido para consulta do professor, onde ele encontrava uma solução já previamente pensada para qualquer problema com que se deparasse na sua </a:t>
            </a:r>
            <a:r>
              <a:rPr lang="pt-PT" baseline="0" dirty="0" err="1" smtClean="0"/>
              <a:t>açção</a:t>
            </a:r>
            <a:r>
              <a:rPr lang="pt-PT" baseline="0" dirty="0" smtClean="0"/>
              <a:t> profissional. Tratava-se, portanto, de uma </a:t>
            </a:r>
            <a:r>
              <a:rPr lang="pt-PT" baseline="0" dirty="0" err="1" smtClean="0"/>
              <a:t>concepção</a:t>
            </a:r>
            <a:r>
              <a:rPr lang="pt-PT" baseline="0" dirty="0" smtClean="0"/>
              <a:t> estruturalista e behaviorista do ensino das línguas, sem ter em conta as especificidades decorrentes do contexto de cada processo de ensino/aprendizagem, nem as características dos próprios alunos.</a:t>
            </a:r>
            <a:endParaRPr lang="pt-PT" dirty="0"/>
          </a:p>
        </p:txBody>
      </p:sp>
      <p:sp>
        <p:nvSpPr>
          <p:cNvPr id="4" name="Marcador de Posição do Número do Diapositivo 3"/>
          <p:cNvSpPr>
            <a:spLocks noGrp="1"/>
          </p:cNvSpPr>
          <p:nvPr>
            <p:ph type="sldNum" sz="quarter" idx="10"/>
          </p:nvPr>
        </p:nvSpPr>
        <p:spPr/>
        <p:txBody>
          <a:bodyPr/>
          <a:lstStyle/>
          <a:p>
            <a:fld id="{BD1C8917-567C-4842-9C63-5F38D0516658}" type="slidenum">
              <a:rPr lang="pt-PT" smtClean="0"/>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9" name="Rectângu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ítu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t-PT" smtClean="0"/>
              <a:t>Clique para editar o estilo</a:t>
            </a:r>
            <a:endParaRPr kumimoji="0"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t-PT" smtClean="0"/>
              <a:t>Faça clique para editar o estilo</a:t>
            </a:r>
            <a:endParaRPr kumimoji="0" lang="en-US"/>
          </a:p>
        </p:txBody>
      </p:sp>
      <p:sp>
        <p:nvSpPr>
          <p:cNvPr id="4" name="Marcador de Posição da Data 3"/>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5" name="Marcador de Posição do Rodapé 4"/>
          <p:cNvSpPr>
            <a:spLocks noGrp="1"/>
          </p:cNvSpPr>
          <p:nvPr>
            <p:ph type="ftr" sz="quarter" idx="11"/>
          </p:nvPr>
        </p:nvSpPr>
        <p:spPr/>
        <p:txBody>
          <a:bodyPr/>
          <a:lstStyle/>
          <a:p>
            <a:endParaRPr lang="en-US" dirty="0"/>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dirty="0"/>
          </a:p>
        </p:txBody>
      </p:sp>
      <p:sp>
        <p:nvSpPr>
          <p:cNvPr id="10" name="Rectângu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5" name="Marcador de Posição do Rodapé 4"/>
          <p:cNvSpPr>
            <a:spLocks noGrp="1"/>
          </p:cNvSpPr>
          <p:nvPr>
            <p:ph type="ftr" sz="quarter" idx="11"/>
          </p:nvPr>
        </p:nvSpPr>
        <p:spPr/>
        <p:txBody>
          <a:bodyPr/>
          <a:lstStyle/>
          <a:p>
            <a:endParaRPr lang="en-US" dirty="0"/>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9" name="Rectângu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ângu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ítulo Vertical 1"/>
          <p:cNvSpPr>
            <a:spLocks noGrp="1"/>
          </p:cNvSpPr>
          <p:nvPr>
            <p:ph type="title" orient="vert"/>
          </p:nvPr>
        </p:nvSpPr>
        <p:spPr>
          <a:xfrm>
            <a:off x="6781800" y="274640"/>
            <a:ext cx="1905000" cy="5851525"/>
          </a:xfrm>
        </p:spPr>
        <p:txBody>
          <a:bodyPr vert="eaVert"/>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5" name="Marcador de Posição do Rodapé 4"/>
          <p:cNvSpPr>
            <a:spLocks noGrp="1"/>
          </p:cNvSpPr>
          <p:nvPr>
            <p:ph type="ftr" sz="quarter" idx="11"/>
          </p:nvPr>
        </p:nvSpPr>
        <p:spPr>
          <a:xfrm>
            <a:off x="2640597" y="6377459"/>
            <a:ext cx="3836404" cy="365125"/>
          </a:xfrm>
        </p:spPr>
        <p:txBody>
          <a:bodyPr/>
          <a:lstStyle/>
          <a:p>
            <a:endParaRPr lang="en-US" dirty="0"/>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5" name="Marcador de Posição do Rodapé 4"/>
          <p:cNvSpPr>
            <a:spLocks noGrp="1"/>
          </p:cNvSpPr>
          <p:nvPr>
            <p:ph type="ftr" sz="quarter" idx="11"/>
          </p:nvPr>
        </p:nvSpPr>
        <p:spPr/>
        <p:txBody>
          <a:bodyPr/>
          <a:lstStyle/>
          <a:p>
            <a:endParaRPr lang="en-US" dirty="0"/>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9" name="Rectângu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ângu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ítu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5" name="Marcador de Posição do Rodapé 4"/>
          <p:cNvSpPr>
            <a:spLocks noGrp="1"/>
          </p:cNvSpPr>
          <p:nvPr>
            <p:ph type="ftr" sz="quarter" idx="11"/>
          </p:nvPr>
        </p:nvSpPr>
        <p:spPr/>
        <p:txBody>
          <a:bodyPr/>
          <a:lstStyle/>
          <a:p>
            <a:endParaRPr lang="en-US" dirty="0"/>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6" name="Marcador de Posição do Rodapé 5"/>
          <p:cNvSpPr>
            <a:spLocks noGrp="1"/>
          </p:cNvSpPr>
          <p:nvPr>
            <p:ph type="ftr" sz="quarter" idx="11"/>
          </p:nvPr>
        </p:nvSpPr>
        <p:spPr/>
        <p:txBody>
          <a:bodyPr/>
          <a:lstStyle/>
          <a:p>
            <a:endParaRPr lang="en-US" dirty="0"/>
          </a:p>
        </p:txBody>
      </p:sp>
      <p:sp>
        <p:nvSpPr>
          <p:cNvPr id="7" name="Marcador de Posição do Número do Diapositivo 6"/>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PT" smtClean="0"/>
              <a:t>Clique para editar os estilos</a:t>
            </a:r>
          </a:p>
        </p:txBody>
      </p:sp>
      <p:sp>
        <p:nvSpPr>
          <p:cNvPr id="4" name="Marcador de Posição de Conteú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o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PT" smtClean="0"/>
              <a:t>Clique para editar os estilos</a:t>
            </a:r>
          </a:p>
        </p:txBody>
      </p:sp>
      <p:sp>
        <p:nvSpPr>
          <p:cNvPr id="6" name="Marcador de Posição de Conteú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8" name="Marcador de Posição do Rodapé 7"/>
          <p:cNvSpPr>
            <a:spLocks noGrp="1"/>
          </p:cNvSpPr>
          <p:nvPr>
            <p:ph type="ftr" sz="quarter" idx="11"/>
          </p:nvPr>
        </p:nvSpPr>
        <p:spPr/>
        <p:txBody>
          <a:bodyPr/>
          <a:lstStyle/>
          <a:p>
            <a:endParaRPr lang="en-US" dirty="0"/>
          </a:p>
        </p:txBody>
      </p:sp>
      <p:sp>
        <p:nvSpPr>
          <p:cNvPr id="9" name="Marcador de Posição do Número do Diapositivo 8"/>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4" name="Marcador de Posição do Rodapé 3"/>
          <p:cNvSpPr>
            <a:spLocks noGrp="1"/>
          </p:cNvSpPr>
          <p:nvPr>
            <p:ph type="ftr" sz="quarter" idx="11"/>
          </p:nvPr>
        </p:nvSpPr>
        <p:spPr/>
        <p:txBody>
          <a:bodyPr/>
          <a:lstStyle/>
          <a:p>
            <a:endParaRPr lang="en-US" dirty="0"/>
          </a:p>
        </p:txBody>
      </p:sp>
      <p:sp>
        <p:nvSpPr>
          <p:cNvPr id="5" name="Marcador de Posição do Número do Diapositivo 4"/>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3" name="Marcador de Posição do Rodapé 2"/>
          <p:cNvSpPr>
            <a:spLocks noGrp="1"/>
          </p:cNvSpPr>
          <p:nvPr>
            <p:ph type="ftr" sz="quarter" idx="11"/>
          </p:nvPr>
        </p:nvSpPr>
        <p:spPr/>
        <p:txBody>
          <a:bodyPr/>
          <a:lstStyle/>
          <a:p>
            <a:endParaRPr lang="en-US"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t-PT" smtClean="0"/>
              <a:t>Clique para editar o estilo</a:t>
            </a:r>
            <a:endParaRPr kumimoji="0" lang="en-US"/>
          </a:p>
        </p:txBody>
      </p:sp>
      <p:sp>
        <p:nvSpPr>
          <p:cNvPr id="3" name="Marcador de Posição de Conteú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o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A4A3E61B-3AB3-490F-90D4-269C8A444AE7}" type="datetimeFigureOut">
              <a:rPr lang="en-US" smtClean="0"/>
              <a:pPr/>
              <a:t>3/20/2013</a:t>
            </a:fld>
            <a:endParaRPr lang="en-US" dirty="0"/>
          </a:p>
        </p:txBody>
      </p:sp>
      <p:sp>
        <p:nvSpPr>
          <p:cNvPr id="6" name="Marcador de Posição do Rodapé 5"/>
          <p:cNvSpPr>
            <a:spLocks noGrp="1"/>
          </p:cNvSpPr>
          <p:nvPr>
            <p:ph type="ftr" sz="quarter" idx="11"/>
          </p:nvPr>
        </p:nvSpPr>
        <p:spPr/>
        <p:txBody>
          <a:bodyPr/>
          <a:lstStyle/>
          <a:p>
            <a:endParaRPr lang="en-US" dirty="0"/>
          </a:p>
        </p:txBody>
      </p:sp>
      <p:sp>
        <p:nvSpPr>
          <p:cNvPr id="7" name="Marcador de Posição do Número do Diapositivo 6"/>
          <p:cNvSpPr>
            <a:spLocks noGrp="1"/>
          </p:cNvSpPr>
          <p:nvPr>
            <p:ph type="sldNum" sz="quarter" idx="12"/>
          </p:nvPr>
        </p:nvSpPr>
        <p:spPr/>
        <p:txBody>
          <a:bodyPr/>
          <a:lstStyle/>
          <a:p>
            <a:fld id="{8745C66F-FC7B-4C52-931F-EAABACA1CBDF}" type="slidenum">
              <a:rPr lang="en-US" smtClean="0"/>
              <a:pPr/>
              <a:t>‹nº›</a:t>
            </a:fld>
            <a:endParaRPr lang="en-US" dirty="0"/>
          </a:p>
        </p:txBody>
      </p:sp>
      <p:sp>
        <p:nvSpPr>
          <p:cNvPr id="12" name="Rectângu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ângu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t-PT" dirty="0" smtClean="0"/>
              <a:t>Clique no ícone para adicionar uma imagem</a:t>
            </a:r>
            <a:endParaRPr kumimoji="0" lang="en-US" dirty="0"/>
          </a:p>
        </p:txBody>
      </p:sp>
      <p:sp>
        <p:nvSpPr>
          <p:cNvPr id="4" name="Marcador de Posição do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a:xfrm>
            <a:off x="164592" y="1170432"/>
            <a:ext cx="2523744" cy="201168"/>
          </a:xfrm>
        </p:spPr>
        <p:txBody>
          <a:bodyPr/>
          <a:lstStyle/>
          <a:p>
            <a:fld id="{A4A3E61B-3AB3-490F-90D4-269C8A444AE7}" type="datetimeFigureOut">
              <a:rPr lang="en-US" smtClean="0"/>
              <a:pPr/>
              <a:t>3/20/2013</a:t>
            </a:fld>
            <a:endParaRPr lang="en-US" dirty="0"/>
          </a:p>
        </p:txBody>
      </p:sp>
      <p:sp>
        <p:nvSpPr>
          <p:cNvPr id="11" name="Rectângu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ângu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Marcador de Posição do Rodapé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Marcador de Posição do Número do Diapositivo 6"/>
          <p:cNvSpPr>
            <a:spLocks noGrp="1"/>
          </p:cNvSpPr>
          <p:nvPr>
            <p:ph type="sldNum" sz="quarter" idx="12"/>
          </p:nvPr>
        </p:nvSpPr>
        <p:spPr>
          <a:xfrm>
            <a:off x="8339328" y="1170432"/>
            <a:ext cx="733864" cy="201168"/>
          </a:xfrm>
        </p:spPr>
        <p:txBody>
          <a:bodyPr/>
          <a:lstStyle/>
          <a:p>
            <a:fld id="{8745C66F-FC7B-4C52-931F-EAABACA1CBDF}"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ângu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ângu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Marcador de Posição do Títu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4" name="Marcador de Posição da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4A3E61B-3AB3-490F-90D4-269C8A444AE7}" type="datetimeFigureOut">
              <a:rPr lang="en-US" smtClean="0"/>
              <a:pPr/>
              <a:t>3/20/2013</a:t>
            </a:fld>
            <a:endParaRPr lang="en-US" dirty="0"/>
          </a:p>
        </p:txBody>
      </p:sp>
      <p:sp>
        <p:nvSpPr>
          <p:cNvPr id="5" name="Marcador de Posição do Rodapé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Marcador de Posição do Número do Diapositivo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745C66F-FC7B-4C52-931F-EAABACA1CBDF}" type="slidenum">
              <a:rPr lang="en-US" smtClean="0"/>
              <a:pPr/>
              <a:t>‹nº›</a:t>
            </a:fld>
            <a:endParaRPr lang="en-US" dirty="0"/>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mailto:helenasa@ua.pt" TargetMode="External"/><Relationship Id="rId5" Type="http://schemas.openxmlformats.org/officeDocument/2006/relationships/hyperlink" Target="mailto:mbastos@ua.pt" TargetMode="External"/><Relationship Id="rId4" Type="http://schemas.openxmlformats.org/officeDocument/2006/relationships/hyperlink" Target="mailto:monica.bastos@instituto-camoes.pt"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PT" dirty="0" smtClean="0"/>
              <a:t>“Papagaio Colorido?”; “Bola Saltitante?”; “Construtor de Pontes?”</a:t>
            </a:r>
            <a:endParaRPr lang="pt-PT" dirty="0"/>
          </a:p>
        </p:txBody>
      </p:sp>
      <p:sp>
        <p:nvSpPr>
          <p:cNvPr id="3" name="Subtítulo 2"/>
          <p:cNvSpPr>
            <a:spLocks noGrp="1"/>
          </p:cNvSpPr>
          <p:nvPr>
            <p:ph type="subTitle" idx="1"/>
          </p:nvPr>
        </p:nvSpPr>
        <p:spPr/>
        <p:txBody>
          <a:bodyPr/>
          <a:lstStyle/>
          <a:p>
            <a:r>
              <a:rPr lang="pt-PT" dirty="0" smtClean="0"/>
              <a:t>Como é que os professores de línguas descrevem o seu papel em contextos multilingues e multiculturais?</a:t>
            </a:r>
            <a:endParaRPr lang="pt-PT" dirty="0"/>
          </a:p>
        </p:txBody>
      </p:sp>
      <p:sp>
        <p:nvSpPr>
          <p:cNvPr id="4" name="CaixaDeTexto 3"/>
          <p:cNvSpPr txBox="1"/>
          <p:nvPr/>
        </p:nvSpPr>
        <p:spPr>
          <a:xfrm>
            <a:off x="3581400" y="5105400"/>
            <a:ext cx="5562600" cy="1754326"/>
          </a:xfrm>
          <a:prstGeom prst="rect">
            <a:avLst/>
          </a:prstGeom>
          <a:noFill/>
        </p:spPr>
        <p:txBody>
          <a:bodyPr wrap="square" rtlCol="0">
            <a:spAutoFit/>
          </a:bodyPr>
          <a:lstStyle/>
          <a:p>
            <a:r>
              <a:rPr lang="pt-PT" b="1" dirty="0" smtClean="0">
                <a:solidFill>
                  <a:schemeClr val="accent1">
                    <a:lumMod val="75000"/>
                  </a:schemeClr>
                </a:solidFill>
              </a:rPr>
              <a:t>Mónica Bastos </a:t>
            </a:r>
          </a:p>
          <a:p>
            <a:r>
              <a:rPr lang="pt-PT" dirty="0" smtClean="0"/>
              <a:t>(Camões Instituto - Universidade Pedagógica da Beira / CIDTFF - Universidade de Aveiro)</a:t>
            </a:r>
          </a:p>
          <a:p>
            <a:endParaRPr lang="pt-PT" dirty="0" smtClean="0"/>
          </a:p>
          <a:p>
            <a:r>
              <a:rPr lang="pt-PT" b="1" dirty="0" smtClean="0">
                <a:solidFill>
                  <a:schemeClr val="accent1">
                    <a:lumMod val="75000"/>
                  </a:schemeClr>
                </a:solidFill>
              </a:rPr>
              <a:t>Mª Helena de Araújo e Sá </a:t>
            </a:r>
          </a:p>
          <a:p>
            <a:r>
              <a:rPr lang="pt-PT" dirty="0" smtClean="0"/>
              <a:t>(CIDTFF – Universidade de Aveiro)</a:t>
            </a:r>
            <a:endParaRPr lang="pt-PT" dirty="0"/>
          </a:p>
        </p:txBody>
      </p:sp>
      <p:pic>
        <p:nvPicPr>
          <p:cNvPr id="5122" name="Picture 2"/>
          <p:cNvPicPr>
            <a:picLocks noChangeAspect="1" noChangeArrowheads="1"/>
          </p:cNvPicPr>
          <p:nvPr/>
        </p:nvPicPr>
        <p:blipFill>
          <a:blip r:embed="rId3" cstate="print"/>
          <a:srcRect/>
          <a:stretch>
            <a:fillRect/>
          </a:stretch>
        </p:blipFill>
        <p:spPr bwMode="auto">
          <a:xfrm>
            <a:off x="0" y="6248400"/>
            <a:ext cx="1571223" cy="609600"/>
          </a:xfrm>
          <a:prstGeom prst="rect">
            <a:avLst/>
          </a:prstGeom>
          <a:noFill/>
          <a:ln w="9525" algn="ctr">
            <a:miter lim="800000"/>
            <a:headEnd/>
            <a:tailEnd/>
          </a:ln>
        </p:spPr>
      </p:pic>
      <p:pic>
        <p:nvPicPr>
          <p:cNvPr id="5123" name="Picture 2"/>
          <p:cNvPicPr>
            <a:picLocks noChangeAspect="1" noChangeArrowheads="1"/>
          </p:cNvPicPr>
          <p:nvPr/>
        </p:nvPicPr>
        <p:blipFill>
          <a:blip r:embed="rId4" cstate="print"/>
          <a:srcRect r="-209" b="17270"/>
          <a:stretch>
            <a:fillRect/>
          </a:stretch>
        </p:blipFill>
        <p:spPr bwMode="auto">
          <a:xfrm>
            <a:off x="1600200" y="6238664"/>
            <a:ext cx="1066800" cy="619336"/>
          </a:xfrm>
          <a:prstGeom prst="rect">
            <a:avLst/>
          </a:prstGeom>
          <a:noFill/>
          <a:ln w="9525" algn="ctr">
            <a:miter lim="800000"/>
            <a:headEnd/>
            <a:tailEnd/>
          </a:ln>
        </p:spPr>
      </p:pic>
      <p:pic>
        <p:nvPicPr>
          <p:cNvPr id="5125" name="Picture 5" descr="http://www.apees.pt/images/logo_UA.jpg"/>
          <p:cNvPicPr>
            <a:picLocks noChangeAspect="1" noChangeArrowheads="1"/>
          </p:cNvPicPr>
          <p:nvPr/>
        </p:nvPicPr>
        <p:blipFill>
          <a:blip r:embed="rId5" cstate="print"/>
          <a:srcRect/>
          <a:stretch>
            <a:fillRect/>
          </a:stretch>
        </p:blipFill>
        <p:spPr bwMode="auto">
          <a:xfrm>
            <a:off x="8041843" y="6248400"/>
            <a:ext cx="1102157" cy="609600"/>
          </a:xfrm>
          <a:prstGeom prst="rect">
            <a:avLst/>
          </a:prstGeom>
          <a:noFill/>
        </p:spPr>
      </p:pic>
      <p:sp>
        <p:nvSpPr>
          <p:cNvPr id="8" name="CaixaDeTexto 7"/>
          <p:cNvSpPr txBox="1"/>
          <p:nvPr/>
        </p:nvSpPr>
        <p:spPr>
          <a:xfrm>
            <a:off x="152400" y="152400"/>
            <a:ext cx="55626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t-PT" b="1" dirty="0" smtClean="0">
                <a:solidFill>
                  <a:schemeClr val="accent1"/>
                </a:solidFill>
              </a:rPr>
              <a:t>VI JORNADAS DE LÍNGUA PORTUGUESA</a:t>
            </a:r>
          </a:p>
          <a:p>
            <a:r>
              <a:rPr lang="pt-PT" b="1" dirty="0" smtClean="0">
                <a:solidFill>
                  <a:schemeClr val="accent2">
                    <a:lumMod val="75000"/>
                  </a:schemeClr>
                </a:solidFill>
              </a:rPr>
              <a:t>O Ensino da Língua Portuguesa em </a:t>
            </a:r>
          </a:p>
          <a:p>
            <a:r>
              <a:rPr lang="pt-PT" b="1" dirty="0" smtClean="0">
                <a:solidFill>
                  <a:schemeClr val="accent2">
                    <a:lumMod val="75000"/>
                  </a:schemeClr>
                </a:solidFill>
              </a:rPr>
              <a:t>Contextos Multiculturais e Multilingues</a:t>
            </a:r>
          </a:p>
          <a:p>
            <a:endParaRPr lang="pt-PT" b="1" dirty="0" smtClean="0">
              <a:solidFill>
                <a:schemeClr val="accent1">
                  <a:lumMod val="75000"/>
                </a:schemeClr>
              </a:solidFill>
            </a:endParaRPr>
          </a:p>
          <a:p>
            <a:r>
              <a:rPr lang="pt-PT" b="1" dirty="0" smtClean="0">
                <a:solidFill>
                  <a:schemeClr val="accent1">
                    <a:lumMod val="75000"/>
                  </a:schemeClr>
                </a:solidFill>
              </a:rPr>
              <a:t>Centro de Línguas – UP Sede</a:t>
            </a:r>
          </a:p>
          <a:p>
            <a:r>
              <a:rPr lang="pt-PT" b="1" dirty="0" smtClean="0">
                <a:solidFill>
                  <a:schemeClr val="accent1">
                    <a:lumMod val="75000"/>
                  </a:schemeClr>
                </a:solidFill>
              </a:rPr>
              <a:t>Maputo, 9 de Maio de 2012</a:t>
            </a:r>
            <a:endParaRPr lang="pt-PT"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Repercussões epistemológicas na Didáctica de Línguas</a:t>
            </a:r>
            <a:endParaRPr lang="pt-PT" dirty="0"/>
          </a:p>
        </p:txBody>
      </p:sp>
      <p:sp>
        <p:nvSpPr>
          <p:cNvPr id="3" name="Marcador de Posição de Conteúdo 2"/>
          <p:cNvSpPr>
            <a:spLocks noGrp="1"/>
          </p:cNvSpPr>
          <p:nvPr>
            <p:ph idx="1"/>
          </p:nvPr>
        </p:nvSpPr>
        <p:spPr>
          <a:xfrm>
            <a:off x="457200" y="1775191"/>
            <a:ext cx="8229600" cy="5082809"/>
          </a:xfrm>
        </p:spPr>
        <p:txBody>
          <a:bodyPr>
            <a:normAutofit fontScale="92500" lnSpcReduction="20000"/>
          </a:bodyPr>
          <a:lstStyle/>
          <a:p>
            <a:r>
              <a:rPr lang="pt-PT" sz="2800" dirty="0" smtClean="0">
                <a:solidFill>
                  <a:schemeClr val="accent1">
                    <a:lumMod val="75000"/>
                  </a:schemeClr>
                </a:solidFill>
              </a:rPr>
              <a:t>Entre a década de 70 e a de 90 </a:t>
            </a:r>
            <a:r>
              <a:rPr lang="pt-PT" sz="2800" dirty="0" smtClean="0"/>
              <a:t>do séc. XX;</a:t>
            </a:r>
          </a:p>
          <a:p>
            <a:endParaRPr lang="pt-PT" sz="2800" dirty="0" smtClean="0"/>
          </a:p>
          <a:p>
            <a:r>
              <a:rPr lang="pt-PT" sz="2800" dirty="0" smtClean="0">
                <a:solidFill>
                  <a:schemeClr val="accent1">
                    <a:lumMod val="75000"/>
                  </a:schemeClr>
                </a:solidFill>
              </a:rPr>
              <a:t>Complexificação da noção de língua </a:t>
            </a:r>
            <a:r>
              <a:rPr lang="pt-PT" sz="2800" dirty="0" smtClean="0"/>
              <a:t>= mais do que um conjunto estruturado de regras gramaticais, passa a ser encarada como </a:t>
            </a:r>
            <a:r>
              <a:rPr lang="pt-PT" sz="2800" dirty="0" smtClean="0">
                <a:solidFill>
                  <a:schemeClr val="accent1">
                    <a:lumMod val="75000"/>
                  </a:schemeClr>
                </a:solidFill>
              </a:rPr>
              <a:t>instrumento </a:t>
            </a:r>
            <a:r>
              <a:rPr lang="pt-PT" sz="2800" smtClean="0">
                <a:solidFill>
                  <a:schemeClr val="accent1">
                    <a:lumMod val="75000"/>
                  </a:schemeClr>
                </a:solidFill>
              </a:rPr>
              <a:t>de comunicação</a:t>
            </a:r>
            <a:r>
              <a:rPr lang="pt-PT" sz="2800" smtClean="0"/>
              <a:t>;</a:t>
            </a:r>
            <a:endParaRPr lang="pt-PT" sz="2800" dirty="0" smtClean="0"/>
          </a:p>
          <a:p>
            <a:endParaRPr lang="pt-PT" sz="2800" dirty="0" smtClean="0"/>
          </a:p>
          <a:p>
            <a:r>
              <a:rPr lang="pt-PT" sz="2800" dirty="0" err="1" smtClean="0"/>
              <a:t>Objectivo</a:t>
            </a:r>
            <a:r>
              <a:rPr lang="pt-PT" sz="2800" dirty="0" smtClean="0"/>
              <a:t>: </a:t>
            </a:r>
            <a:r>
              <a:rPr lang="pt-PT" sz="2800" dirty="0" smtClean="0">
                <a:solidFill>
                  <a:schemeClr val="accent1">
                    <a:lumMod val="75000"/>
                  </a:schemeClr>
                </a:solidFill>
              </a:rPr>
              <a:t>desenvolvimento de competências comunicativas</a:t>
            </a:r>
            <a:r>
              <a:rPr lang="pt-PT" sz="2800" dirty="0" smtClean="0"/>
              <a:t>;</a:t>
            </a:r>
          </a:p>
          <a:p>
            <a:endParaRPr lang="pt-PT" sz="2800" dirty="0" smtClean="0"/>
          </a:p>
          <a:p>
            <a:r>
              <a:rPr lang="pt-PT" sz="2800" dirty="0" smtClean="0"/>
              <a:t>Ensino/aprendizagem </a:t>
            </a:r>
            <a:r>
              <a:rPr lang="pt-PT" sz="2800" dirty="0" smtClean="0">
                <a:solidFill>
                  <a:schemeClr val="accent1">
                    <a:lumMod val="75000"/>
                  </a:schemeClr>
                </a:solidFill>
              </a:rPr>
              <a:t>centrado no aluno</a:t>
            </a:r>
            <a:r>
              <a:rPr lang="pt-PT" sz="2800" dirty="0" smtClean="0"/>
              <a:t>;</a:t>
            </a:r>
          </a:p>
          <a:p>
            <a:endParaRPr lang="pt-PT" sz="2800" dirty="0" smtClean="0"/>
          </a:p>
          <a:p>
            <a:r>
              <a:rPr lang="pt-PT" sz="2800" dirty="0" smtClean="0"/>
              <a:t>As competências adquiridas nas diferentes </a:t>
            </a:r>
            <a:r>
              <a:rPr lang="pt-PT" sz="2800" dirty="0" smtClean="0">
                <a:solidFill>
                  <a:schemeClr val="accent1">
                    <a:lumMod val="75000"/>
                  </a:schemeClr>
                </a:solidFill>
              </a:rPr>
              <a:t>línguas </a:t>
            </a:r>
            <a:r>
              <a:rPr lang="pt-PT" sz="2800" dirty="0" smtClean="0"/>
              <a:t>continuavam a ser encaradas como </a:t>
            </a:r>
            <a:r>
              <a:rPr lang="pt-PT" sz="2800" dirty="0" smtClean="0">
                <a:solidFill>
                  <a:schemeClr val="accent1">
                    <a:lumMod val="75000"/>
                  </a:schemeClr>
                </a:solidFill>
              </a:rPr>
              <a:t>estanques e independentes.</a:t>
            </a:r>
            <a:endParaRPr lang="pt-PT" sz="2800" dirty="0" smtClean="0"/>
          </a:p>
          <a:p>
            <a:endParaRPr lang="pt-PT" sz="2800" dirty="0" smtClean="0"/>
          </a:p>
          <a:p>
            <a:endParaRPr lang="pt-PT" sz="2800" dirty="0" smtClean="0"/>
          </a:p>
          <a:p>
            <a:endParaRPr lang="pt-PT" sz="2800" dirty="0" smtClean="0"/>
          </a:p>
          <a:p>
            <a:endParaRPr lang="pt-PT" sz="2800" dirty="0"/>
          </a:p>
        </p:txBody>
      </p:sp>
      <p:pic>
        <p:nvPicPr>
          <p:cNvPr id="3074" name="Picture 2"/>
          <p:cNvPicPr>
            <a:picLocks noChangeAspect="1" noChangeArrowheads="1"/>
          </p:cNvPicPr>
          <p:nvPr/>
        </p:nvPicPr>
        <p:blipFill>
          <a:blip r:embed="rId3" cstate="print"/>
          <a:srcRect/>
          <a:stretch>
            <a:fillRect/>
          </a:stretch>
        </p:blipFill>
        <p:spPr bwMode="auto">
          <a:xfrm>
            <a:off x="7315200" y="1066800"/>
            <a:ext cx="1571625" cy="1133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additive="base">
                                        <p:cTn id="2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Repercussões epistemológicas na Didáctica de Línguas</a:t>
            </a:r>
            <a:endParaRPr lang="pt-PT" dirty="0"/>
          </a:p>
        </p:txBody>
      </p:sp>
      <p:sp>
        <p:nvSpPr>
          <p:cNvPr id="3" name="Marcador de Posição de Conteúdo 2"/>
          <p:cNvSpPr>
            <a:spLocks noGrp="1"/>
          </p:cNvSpPr>
          <p:nvPr>
            <p:ph idx="1"/>
          </p:nvPr>
        </p:nvSpPr>
        <p:spPr>
          <a:xfrm>
            <a:off x="457200" y="1524000"/>
            <a:ext cx="8229600" cy="5235209"/>
          </a:xfrm>
        </p:spPr>
        <p:txBody>
          <a:bodyPr>
            <a:normAutofit lnSpcReduction="10000"/>
          </a:bodyPr>
          <a:lstStyle/>
          <a:p>
            <a:r>
              <a:rPr lang="pt-PT" sz="2800" dirty="0" smtClean="0">
                <a:solidFill>
                  <a:schemeClr val="accent1">
                    <a:lumMod val="75000"/>
                  </a:schemeClr>
                </a:solidFill>
              </a:rPr>
              <a:t>A partir dos anos 90 </a:t>
            </a:r>
            <a:r>
              <a:rPr lang="pt-PT" sz="2800" dirty="0" smtClean="0"/>
              <a:t>do séc. XX;</a:t>
            </a:r>
          </a:p>
          <a:p>
            <a:endParaRPr lang="pt-PT" sz="2800" dirty="0" smtClean="0"/>
          </a:p>
          <a:p>
            <a:r>
              <a:rPr lang="pt-PT" sz="2800" dirty="0" err="1" smtClean="0"/>
              <a:t>Concepção</a:t>
            </a:r>
            <a:r>
              <a:rPr lang="pt-PT" sz="2800" dirty="0" smtClean="0"/>
              <a:t> de </a:t>
            </a:r>
            <a:r>
              <a:rPr lang="pt-PT" sz="2800" dirty="0" smtClean="0">
                <a:solidFill>
                  <a:schemeClr val="accent1">
                    <a:lumMod val="75000"/>
                  </a:schemeClr>
                </a:solidFill>
              </a:rPr>
              <a:t>língua</a:t>
            </a:r>
            <a:r>
              <a:rPr lang="pt-PT" sz="2800" dirty="0" smtClean="0"/>
              <a:t>: “la langue n’</a:t>
            </a:r>
            <a:r>
              <a:rPr lang="pt-PT" sz="2800" dirty="0" err="1" smtClean="0"/>
              <a:t>est</a:t>
            </a:r>
            <a:r>
              <a:rPr lang="pt-PT" sz="2800" dirty="0" smtClean="0"/>
              <a:t> </a:t>
            </a:r>
            <a:r>
              <a:rPr lang="pt-PT" sz="2800" dirty="0" err="1" smtClean="0"/>
              <a:t>plus</a:t>
            </a:r>
            <a:r>
              <a:rPr lang="pt-PT" sz="2800" dirty="0" smtClean="0"/>
              <a:t> (ou </a:t>
            </a:r>
            <a:r>
              <a:rPr lang="pt-PT" sz="2800" dirty="0" err="1" smtClean="0"/>
              <a:t>plus</a:t>
            </a:r>
            <a:r>
              <a:rPr lang="pt-PT" sz="2800" dirty="0" smtClean="0"/>
              <a:t> </a:t>
            </a:r>
            <a:r>
              <a:rPr lang="pt-PT" sz="2800" dirty="0" err="1" smtClean="0"/>
              <a:t>seulement</a:t>
            </a:r>
            <a:r>
              <a:rPr lang="pt-PT" sz="2800" dirty="0" smtClean="0"/>
              <a:t>) </a:t>
            </a:r>
            <a:r>
              <a:rPr lang="pt-PT" sz="2800" dirty="0" err="1" smtClean="0"/>
              <a:t>un</a:t>
            </a:r>
            <a:r>
              <a:rPr lang="pt-PT" sz="2800" dirty="0" smtClean="0"/>
              <a:t> </a:t>
            </a:r>
            <a:r>
              <a:rPr lang="pt-PT" sz="2800" dirty="0" err="1" smtClean="0"/>
              <a:t>instrument</a:t>
            </a:r>
            <a:r>
              <a:rPr lang="pt-PT" sz="2800" dirty="0" smtClean="0"/>
              <a:t> de </a:t>
            </a:r>
            <a:r>
              <a:rPr lang="pt-PT" sz="2800" dirty="0" err="1" smtClean="0"/>
              <a:t>communication</a:t>
            </a:r>
            <a:r>
              <a:rPr lang="pt-PT" sz="2800" dirty="0" smtClean="0"/>
              <a:t>, mais </a:t>
            </a:r>
            <a:r>
              <a:rPr lang="pt-PT" sz="2800" dirty="0" err="1" smtClean="0"/>
              <a:t>un</a:t>
            </a:r>
            <a:r>
              <a:rPr lang="pt-PT" sz="2800" dirty="0" smtClean="0"/>
              <a:t> </a:t>
            </a:r>
            <a:r>
              <a:rPr lang="pt-PT" sz="2800" dirty="0" err="1" smtClean="0">
                <a:solidFill>
                  <a:schemeClr val="accent1">
                    <a:lumMod val="75000"/>
                  </a:schemeClr>
                </a:solidFill>
              </a:rPr>
              <a:t>instrument</a:t>
            </a:r>
            <a:r>
              <a:rPr lang="pt-PT" sz="2800" dirty="0" smtClean="0">
                <a:solidFill>
                  <a:schemeClr val="accent1">
                    <a:lumMod val="75000"/>
                  </a:schemeClr>
                </a:solidFill>
              </a:rPr>
              <a:t> d’</a:t>
            </a:r>
            <a:r>
              <a:rPr lang="pt-PT" sz="2800" dirty="0" err="1" smtClean="0">
                <a:solidFill>
                  <a:schemeClr val="accent1">
                    <a:lumMod val="75000"/>
                  </a:schemeClr>
                </a:solidFill>
              </a:rPr>
              <a:t>action</a:t>
            </a:r>
            <a:r>
              <a:rPr lang="pt-PT" sz="2800" dirty="0" smtClean="0">
                <a:solidFill>
                  <a:schemeClr val="accent1">
                    <a:lumMod val="75000"/>
                  </a:schemeClr>
                </a:solidFill>
              </a:rPr>
              <a:t> </a:t>
            </a:r>
            <a:r>
              <a:rPr lang="pt-PT" sz="2800" dirty="0" err="1" smtClean="0">
                <a:solidFill>
                  <a:schemeClr val="accent1">
                    <a:lumMod val="75000"/>
                  </a:schemeClr>
                </a:solidFill>
              </a:rPr>
              <a:t>sociale</a:t>
            </a:r>
            <a:r>
              <a:rPr lang="pt-PT" sz="2800" dirty="0" smtClean="0"/>
              <a:t>” (</a:t>
            </a:r>
            <a:r>
              <a:rPr lang="pt-PT" sz="2800" dirty="0" err="1" smtClean="0"/>
              <a:t>Puren</a:t>
            </a:r>
            <a:r>
              <a:rPr lang="pt-PT" sz="2800" dirty="0" smtClean="0"/>
              <a:t>, 2004: 7)</a:t>
            </a:r>
          </a:p>
          <a:p>
            <a:endParaRPr lang="pt-PT" sz="2800" dirty="0" smtClean="0"/>
          </a:p>
          <a:p>
            <a:r>
              <a:rPr lang="pt-PT" sz="2800" dirty="0" smtClean="0"/>
              <a:t>É dado um </a:t>
            </a:r>
            <a:r>
              <a:rPr lang="pt-PT" sz="2800" dirty="0" smtClean="0">
                <a:solidFill>
                  <a:schemeClr val="accent1">
                    <a:lumMod val="75000"/>
                  </a:schemeClr>
                </a:solidFill>
              </a:rPr>
              <a:t>maior protagonismo ao aluno </a:t>
            </a:r>
            <a:r>
              <a:rPr lang="pt-PT" sz="2800" dirty="0" smtClean="0"/>
              <a:t>no seu processo de aprendizagem linguística:</a:t>
            </a:r>
            <a:r>
              <a:rPr lang="pt-PT" sz="2800" dirty="0" smtClean="0">
                <a:solidFill>
                  <a:schemeClr val="accent1">
                    <a:lumMod val="75000"/>
                  </a:schemeClr>
                </a:solidFill>
              </a:rPr>
              <a:t> ‘aprender a fazer, fazendo’</a:t>
            </a:r>
            <a:r>
              <a:rPr lang="pt-PT" sz="2800" dirty="0" smtClean="0"/>
              <a:t>;</a:t>
            </a:r>
          </a:p>
          <a:p>
            <a:endParaRPr lang="pt-PT" sz="2800" dirty="0" smtClean="0"/>
          </a:p>
          <a:p>
            <a:r>
              <a:rPr lang="pt-PT" sz="2800" dirty="0" smtClean="0">
                <a:solidFill>
                  <a:schemeClr val="accent1">
                    <a:lumMod val="75000"/>
                  </a:schemeClr>
                </a:solidFill>
              </a:rPr>
              <a:t>Papel do professor </a:t>
            </a:r>
            <a:r>
              <a:rPr lang="pt-PT" sz="2800" dirty="0" smtClean="0"/>
              <a:t>= </a:t>
            </a:r>
            <a:r>
              <a:rPr lang="pt-PT" sz="2800" dirty="0" smtClean="0">
                <a:solidFill>
                  <a:schemeClr val="accent1">
                    <a:lumMod val="75000"/>
                  </a:schemeClr>
                </a:solidFill>
              </a:rPr>
              <a:t>guia</a:t>
            </a:r>
            <a:r>
              <a:rPr lang="pt-PT" sz="2800" dirty="0" smtClean="0"/>
              <a:t>, </a:t>
            </a:r>
            <a:r>
              <a:rPr lang="pt-PT" sz="2800" dirty="0" smtClean="0">
                <a:solidFill>
                  <a:schemeClr val="accent1">
                    <a:lumMod val="75000"/>
                  </a:schemeClr>
                </a:solidFill>
              </a:rPr>
              <a:t>orientador do aluno </a:t>
            </a:r>
            <a:r>
              <a:rPr lang="pt-PT" sz="2800" dirty="0" smtClean="0"/>
              <a:t>no processo de construção do seu repertório plurilingue e intercultural individual;</a:t>
            </a:r>
          </a:p>
          <a:p>
            <a:endParaRPr lang="pt-PT" sz="2800" dirty="0" smtClean="0"/>
          </a:p>
          <a:p>
            <a:endParaRPr lang="pt-PT" sz="2800" dirty="0" smtClean="0"/>
          </a:p>
          <a:p>
            <a:endParaRPr lang="pt-PT" sz="2800" dirty="0" smtClean="0"/>
          </a:p>
          <a:p>
            <a:endParaRPr lang="pt-PT" sz="2800" dirty="0"/>
          </a:p>
        </p:txBody>
      </p:sp>
      <p:pic>
        <p:nvPicPr>
          <p:cNvPr id="4099" name="Picture 3"/>
          <p:cNvPicPr>
            <a:picLocks noChangeAspect="1" noChangeArrowheads="1"/>
          </p:cNvPicPr>
          <p:nvPr/>
        </p:nvPicPr>
        <p:blipFill>
          <a:blip r:embed="rId3" cstate="print"/>
          <a:srcRect/>
          <a:stretch>
            <a:fillRect/>
          </a:stretch>
        </p:blipFill>
        <p:spPr bwMode="auto">
          <a:xfrm>
            <a:off x="7467600" y="838200"/>
            <a:ext cx="1504950" cy="1095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diamond(in)">
                                      <p:cBhvr>
                                        <p:cTn id="7" dur="2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 calcmode="lin" valueType="num">
                                      <p:cBhvr additive="base">
                                        <p:cTn id="1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Repercussões epistemológicas na Didáctica de Línguas</a:t>
            </a:r>
            <a:endParaRPr lang="pt-PT" dirty="0"/>
          </a:p>
        </p:txBody>
      </p:sp>
      <p:sp>
        <p:nvSpPr>
          <p:cNvPr id="3" name="Marcador de Posição de Conteúdo 2"/>
          <p:cNvSpPr>
            <a:spLocks noGrp="1"/>
          </p:cNvSpPr>
          <p:nvPr>
            <p:ph idx="1"/>
          </p:nvPr>
        </p:nvSpPr>
        <p:spPr>
          <a:xfrm>
            <a:off x="457200" y="1775191"/>
            <a:ext cx="8229600" cy="5082809"/>
          </a:xfrm>
        </p:spPr>
        <p:txBody>
          <a:bodyPr>
            <a:normAutofit fontScale="85000" lnSpcReduction="20000"/>
          </a:bodyPr>
          <a:lstStyle/>
          <a:p>
            <a:r>
              <a:rPr lang="pt-PT" sz="3100" dirty="0" err="1" smtClean="0"/>
              <a:t>Adopção</a:t>
            </a:r>
            <a:r>
              <a:rPr lang="pt-PT" sz="3100" dirty="0" smtClean="0"/>
              <a:t> gradual de uma </a:t>
            </a:r>
            <a:r>
              <a:rPr lang="pt-PT" sz="3100" dirty="0" smtClean="0">
                <a:solidFill>
                  <a:schemeClr val="accent1">
                    <a:lumMod val="75000"/>
                  </a:schemeClr>
                </a:solidFill>
              </a:rPr>
              <a:t>visão coordenada e integrada do trabalho de todos os professores de línguas</a:t>
            </a:r>
            <a:r>
              <a:rPr lang="pt-PT" sz="3100" dirty="0" smtClean="0"/>
              <a:t>, independentemente da sua especialidade;</a:t>
            </a:r>
          </a:p>
          <a:p>
            <a:endParaRPr lang="pt-PT" sz="3100" dirty="0" smtClean="0"/>
          </a:p>
          <a:p>
            <a:endParaRPr lang="pt-PT" sz="3100" dirty="0" smtClean="0"/>
          </a:p>
          <a:p>
            <a:r>
              <a:rPr lang="pt-PT" sz="3100" dirty="0" err="1" smtClean="0">
                <a:solidFill>
                  <a:schemeClr val="accent1">
                    <a:lumMod val="75000"/>
                  </a:schemeClr>
                </a:solidFill>
              </a:rPr>
              <a:t>Refocalização</a:t>
            </a:r>
            <a:r>
              <a:rPr lang="pt-PT" sz="3100" dirty="0" smtClean="0">
                <a:solidFill>
                  <a:schemeClr val="accent1">
                    <a:lumMod val="75000"/>
                  </a:schemeClr>
                </a:solidFill>
              </a:rPr>
              <a:t> dos </a:t>
            </a:r>
            <a:r>
              <a:rPr lang="pt-PT" sz="3100" dirty="0" err="1" smtClean="0">
                <a:solidFill>
                  <a:schemeClr val="accent1">
                    <a:lumMod val="75000"/>
                  </a:schemeClr>
                </a:solidFill>
              </a:rPr>
              <a:t>objectivos</a:t>
            </a:r>
            <a:r>
              <a:rPr lang="pt-PT" sz="3100" dirty="0" smtClean="0">
                <a:solidFill>
                  <a:schemeClr val="accent1">
                    <a:lumMod val="75000"/>
                  </a:schemeClr>
                </a:solidFill>
              </a:rPr>
              <a:t> do ensino / aprendizagem de línguas:</a:t>
            </a:r>
          </a:p>
          <a:p>
            <a:pPr lvl="1"/>
            <a:r>
              <a:rPr lang="pt-PT" sz="2700" dirty="0" smtClean="0">
                <a:solidFill>
                  <a:schemeClr val="accent1">
                    <a:lumMod val="75000"/>
                  </a:schemeClr>
                </a:solidFill>
              </a:rPr>
              <a:t>educar ‘</a:t>
            </a:r>
            <a:r>
              <a:rPr lang="pt-PT" sz="2700" dirty="0" err="1" smtClean="0">
                <a:solidFill>
                  <a:schemeClr val="accent1">
                    <a:lumMod val="75000"/>
                  </a:schemeClr>
                </a:solidFill>
              </a:rPr>
              <a:t>actores</a:t>
            </a:r>
            <a:r>
              <a:rPr lang="pt-PT" sz="2700" dirty="0" smtClean="0">
                <a:solidFill>
                  <a:schemeClr val="accent1">
                    <a:lumMod val="75000"/>
                  </a:schemeClr>
                </a:solidFill>
              </a:rPr>
              <a:t> sociais’</a:t>
            </a:r>
            <a:r>
              <a:rPr lang="pt-PT" sz="2700" i="1" dirty="0" smtClean="0"/>
              <a:t> </a:t>
            </a:r>
            <a:r>
              <a:rPr lang="pt-PT" sz="2700" dirty="0" smtClean="0"/>
              <a:t>detentores de competências transversais em línguas, de carácter plurilingue e intercultural;</a:t>
            </a:r>
          </a:p>
          <a:p>
            <a:pPr lvl="1"/>
            <a:r>
              <a:rPr lang="pt-PT" sz="2700" dirty="0" smtClean="0">
                <a:solidFill>
                  <a:schemeClr val="accent1">
                    <a:lumMod val="75000"/>
                  </a:schemeClr>
                </a:solidFill>
              </a:rPr>
              <a:t> </a:t>
            </a:r>
            <a:r>
              <a:rPr lang="pt-PT" sz="2700" dirty="0" smtClean="0"/>
              <a:t>preparar os alunos para viverem uma cidadania </a:t>
            </a:r>
            <a:r>
              <a:rPr lang="pt-PT" sz="2700" dirty="0" err="1" smtClean="0"/>
              <a:t>activa</a:t>
            </a:r>
            <a:r>
              <a:rPr lang="pt-PT" sz="2700" dirty="0" smtClean="0"/>
              <a:t>, à escala global, num mundo de pluralidade;</a:t>
            </a:r>
          </a:p>
          <a:p>
            <a:endParaRPr lang="pt-PT" sz="3100" dirty="0" smtClean="0"/>
          </a:p>
          <a:p>
            <a:r>
              <a:rPr lang="pt-PT" sz="3100" dirty="0" smtClean="0">
                <a:solidFill>
                  <a:schemeClr val="accent1">
                    <a:lumMod val="75000"/>
                  </a:schemeClr>
                </a:solidFill>
              </a:rPr>
              <a:t>Carácter interventivo e transformador da DL</a:t>
            </a:r>
            <a:r>
              <a:rPr lang="pt-PT" sz="3100" dirty="0" smtClean="0"/>
              <a:t>= Atribuição de uma </a:t>
            </a:r>
            <a:r>
              <a:rPr lang="pt-PT" sz="3100" dirty="0" smtClean="0">
                <a:solidFill>
                  <a:schemeClr val="accent1">
                    <a:lumMod val="75000"/>
                  </a:schemeClr>
                </a:solidFill>
              </a:rPr>
              <a:t>dimensão política e ética </a:t>
            </a:r>
            <a:r>
              <a:rPr lang="pt-PT" sz="3100" dirty="0" smtClean="0"/>
              <a:t>à DL.</a:t>
            </a:r>
          </a:p>
          <a:p>
            <a:endParaRPr lang="pt-PT" sz="3100" dirty="0" smtClean="0"/>
          </a:p>
          <a:p>
            <a:endParaRPr lang="pt-PT" sz="2800" dirty="0" smtClean="0"/>
          </a:p>
          <a:p>
            <a:endParaRPr lang="pt-PT" sz="2800" dirty="0"/>
          </a:p>
        </p:txBody>
      </p:sp>
      <p:pic>
        <p:nvPicPr>
          <p:cNvPr id="4099" name="Picture 3"/>
          <p:cNvPicPr>
            <a:picLocks noChangeAspect="1" noChangeArrowheads="1"/>
          </p:cNvPicPr>
          <p:nvPr/>
        </p:nvPicPr>
        <p:blipFill>
          <a:blip r:embed="rId3" cstate="print"/>
          <a:srcRect/>
          <a:stretch>
            <a:fillRect/>
          </a:stretch>
        </p:blipFill>
        <p:spPr bwMode="auto">
          <a:xfrm>
            <a:off x="7467600" y="762000"/>
            <a:ext cx="1504950" cy="1095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Repercussões epistemológicas na Didáctica de Línguas</a:t>
            </a:r>
            <a:endParaRPr lang="pt-PT" dirty="0"/>
          </a:p>
        </p:txBody>
      </p:sp>
      <p:pic>
        <p:nvPicPr>
          <p:cNvPr id="6" name="Imagem 5"/>
          <p:cNvPicPr/>
          <p:nvPr/>
        </p:nvPicPr>
        <p:blipFill>
          <a:blip r:embed="rId3" cstate="print"/>
          <a:srcRect/>
          <a:stretch>
            <a:fillRect/>
          </a:stretch>
        </p:blipFill>
        <p:spPr bwMode="auto">
          <a:xfrm rot="19774385">
            <a:off x="6751519" y="1322376"/>
            <a:ext cx="2263458" cy="3505200"/>
          </a:xfrm>
          <a:prstGeom prst="rect">
            <a:avLst/>
          </a:prstGeom>
          <a:noFill/>
          <a:ln w="9525">
            <a:noFill/>
            <a:miter lim="800000"/>
            <a:headEnd/>
            <a:tailEnd/>
          </a:ln>
        </p:spPr>
      </p:pic>
      <p:pic>
        <p:nvPicPr>
          <p:cNvPr id="7" name="Imagem 6"/>
          <p:cNvPicPr/>
          <p:nvPr/>
        </p:nvPicPr>
        <p:blipFill>
          <a:blip r:embed="rId4" cstate="print"/>
          <a:srcRect/>
          <a:stretch>
            <a:fillRect/>
          </a:stretch>
        </p:blipFill>
        <p:spPr bwMode="auto">
          <a:xfrm rot="1234911">
            <a:off x="5814983" y="4521934"/>
            <a:ext cx="3561398" cy="2082483"/>
          </a:xfrm>
          <a:prstGeom prst="rect">
            <a:avLst/>
          </a:prstGeom>
          <a:noFill/>
          <a:ln w="6350">
            <a:solidFill>
              <a:srgbClr val="000000"/>
            </a:solidFill>
            <a:miter lim="800000"/>
            <a:headEnd/>
            <a:tailEnd/>
          </a:ln>
          <a:effectLst/>
        </p:spPr>
      </p:pic>
      <p:pic>
        <p:nvPicPr>
          <p:cNvPr id="1061" name="Picture 37"/>
          <p:cNvPicPr>
            <a:picLocks noChangeAspect="1" noChangeArrowheads="1"/>
          </p:cNvPicPr>
          <p:nvPr/>
        </p:nvPicPr>
        <p:blipFill>
          <a:blip r:embed="rId5" cstate="print"/>
          <a:srcRect/>
          <a:stretch>
            <a:fillRect/>
          </a:stretch>
        </p:blipFill>
        <p:spPr bwMode="auto">
          <a:xfrm rot="1670615">
            <a:off x="153859" y="1285700"/>
            <a:ext cx="2209800" cy="3816978"/>
          </a:xfrm>
          <a:prstGeom prst="rect">
            <a:avLst/>
          </a:prstGeom>
          <a:noFill/>
          <a:ln w="9525">
            <a:noFill/>
            <a:miter lim="800000"/>
            <a:headEnd/>
            <a:tailEnd/>
          </a:ln>
        </p:spPr>
      </p:pic>
      <p:pic>
        <p:nvPicPr>
          <p:cNvPr id="5" name="Imagem 4"/>
          <p:cNvPicPr/>
          <p:nvPr/>
        </p:nvPicPr>
        <p:blipFill>
          <a:blip r:embed="rId6" cstate="print"/>
          <a:srcRect/>
          <a:stretch>
            <a:fillRect/>
          </a:stretch>
        </p:blipFill>
        <p:spPr bwMode="auto">
          <a:xfrm rot="20454659">
            <a:off x="437990" y="4263403"/>
            <a:ext cx="4114800" cy="2438400"/>
          </a:xfrm>
          <a:prstGeom prst="rect">
            <a:avLst/>
          </a:prstGeom>
          <a:noFill/>
          <a:ln w="9525">
            <a:noFill/>
            <a:miter lim="800000"/>
            <a:headEnd/>
            <a:tailEnd/>
          </a:ln>
        </p:spPr>
      </p:pic>
      <p:pic>
        <p:nvPicPr>
          <p:cNvPr id="1062" name="Picture 38"/>
          <p:cNvPicPr>
            <a:picLocks noChangeAspect="1" noChangeArrowheads="1"/>
          </p:cNvPicPr>
          <p:nvPr/>
        </p:nvPicPr>
        <p:blipFill>
          <a:blip r:embed="rId7" cstate="print"/>
          <a:srcRect/>
          <a:stretch>
            <a:fillRect/>
          </a:stretch>
        </p:blipFill>
        <p:spPr bwMode="auto">
          <a:xfrm rot="1297554">
            <a:off x="3688091" y="1814830"/>
            <a:ext cx="2509837" cy="2712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1061"/>
                                        </p:tgtEl>
                                        <p:attrNameLst>
                                          <p:attrName>style.visibility</p:attrName>
                                        </p:attrNameLst>
                                      </p:cBhvr>
                                      <p:to>
                                        <p:strVal val="visible"/>
                                      </p:to>
                                    </p:set>
                                    <p:animEffect transition="in" filter="wipe(down)">
                                      <p:cBhvr>
                                        <p:cTn id="61" dur="580">
                                          <p:stCondLst>
                                            <p:cond delay="0"/>
                                          </p:stCondLst>
                                        </p:cTn>
                                        <p:tgtEl>
                                          <p:spTgt spid="1061"/>
                                        </p:tgtEl>
                                      </p:cBhvr>
                                    </p:animEffect>
                                    <p:anim calcmode="lin" valueType="num">
                                      <p:cBhvr>
                                        <p:cTn id="62" dur="1822" tmFilter="0,0; 0.14,0.36; 0.43,0.73; 0.71,0.91; 1.0,1.0">
                                          <p:stCondLst>
                                            <p:cond delay="0"/>
                                          </p:stCondLst>
                                        </p:cTn>
                                        <p:tgtEl>
                                          <p:spTgt spid="1061"/>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61"/>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61"/>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61"/>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61"/>
                                        </p:tgtEl>
                                        <p:attrNameLst>
                                          <p:attrName>ppt_y</p:attrName>
                                        </p:attrNameLst>
                                      </p:cBhvr>
                                      <p:tavLst>
                                        <p:tav tm="0" fmla="#ppt_y-sin(pi*$)/81">
                                          <p:val>
                                            <p:fltVal val="0"/>
                                          </p:val>
                                        </p:tav>
                                        <p:tav tm="100000">
                                          <p:val>
                                            <p:fltVal val="1"/>
                                          </p:val>
                                        </p:tav>
                                      </p:tavLst>
                                    </p:anim>
                                    <p:animScale>
                                      <p:cBhvr>
                                        <p:cTn id="67" dur="26">
                                          <p:stCondLst>
                                            <p:cond delay="650"/>
                                          </p:stCondLst>
                                        </p:cTn>
                                        <p:tgtEl>
                                          <p:spTgt spid="1061"/>
                                        </p:tgtEl>
                                      </p:cBhvr>
                                      <p:to x="100000" y="60000"/>
                                    </p:animScale>
                                    <p:animScale>
                                      <p:cBhvr>
                                        <p:cTn id="68" dur="166" decel="50000">
                                          <p:stCondLst>
                                            <p:cond delay="676"/>
                                          </p:stCondLst>
                                        </p:cTn>
                                        <p:tgtEl>
                                          <p:spTgt spid="1061"/>
                                        </p:tgtEl>
                                      </p:cBhvr>
                                      <p:to x="100000" y="100000"/>
                                    </p:animScale>
                                    <p:animScale>
                                      <p:cBhvr>
                                        <p:cTn id="69" dur="26">
                                          <p:stCondLst>
                                            <p:cond delay="1312"/>
                                          </p:stCondLst>
                                        </p:cTn>
                                        <p:tgtEl>
                                          <p:spTgt spid="1061"/>
                                        </p:tgtEl>
                                      </p:cBhvr>
                                      <p:to x="100000" y="80000"/>
                                    </p:animScale>
                                    <p:animScale>
                                      <p:cBhvr>
                                        <p:cTn id="70" dur="166" decel="50000">
                                          <p:stCondLst>
                                            <p:cond delay="1338"/>
                                          </p:stCondLst>
                                        </p:cTn>
                                        <p:tgtEl>
                                          <p:spTgt spid="1061"/>
                                        </p:tgtEl>
                                      </p:cBhvr>
                                      <p:to x="100000" y="100000"/>
                                    </p:animScale>
                                    <p:animScale>
                                      <p:cBhvr>
                                        <p:cTn id="71" dur="26">
                                          <p:stCondLst>
                                            <p:cond delay="1642"/>
                                          </p:stCondLst>
                                        </p:cTn>
                                        <p:tgtEl>
                                          <p:spTgt spid="1061"/>
                                        </p:tgtEl>
                                      </p:cBhvr>
                                      <p:to x="100000" y="90000"/>
                                    </p:animScale>
                                    <p:animScale>
                                      <p:cBhvr>
                                        <p:cTn id="72" dur="166" decel="50000">
                                          <p:stCondLst>
                                            <p:cond delay="1668"/>
                                          </p:stCondLst>
                                        </p:cTn>
                                        <p:tgtEl>
                                          <p:spTgt spid="1061"/>
                                        </p:tgtEl>
                                      </p:cBhvr>
                                      <p:to x="100000" y="100000"/>
                                    </p:animScale>
                                    <p:animScale>
                                      <p:cBhvr>
                                        <p:cTn id="73" dur="26">
                                          <p:stCondLst>
                                            <p:cond delay="1808"/>
                                          </p:stCondLst>
                                        </p:cTn>
                                        <p:tgtEl>
                                          <p:spTgt spid="1061"/>
                                        </p:tgtEl>
                                      </p:cBhvr>
                                      <p:to x="100000" y="95000"/>
                                    </p:animScale>
                                    <p:animScale>
                                      <p:cBhvr>
                                        <p:cTn id="74" dur="166" decel="50000">
                                          <p:stCondLst>
                                            <p:cond delay="1834"/>
                                          </p:stCondLst>
                                        </p:cTn>
                                        <p:tgtEl>
                                          <p:spTgt spid="1061"/>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1062"/>
                                        </p:tgtEl>
                                        <p:attrNameLst>
                                          <p:attrName>style.visibility</p:attrName>
                                        </p:attrNameLst>
                                      </p:cBhvr>
                                      <p:to>
                                        <p:strVal val="visible"/>
                                      </p:to>
                                    </p:set>
                                    <p:animEffect transition="in" filter="wipe(down)">
                                      <p:cBhvr>
                                        <p:cTn id="79" dur="580">
                                          <p:stCondLst>
                                            <p:cond delay="0"/>
                                          </p:stCondLst>
                                        </p:cTn>
                                        <p:tgtEl>
                                          <p:spTgt spid="1062"/>
                                        </p:tgtEl>
                                      </p:cBhvr>
                                    </p:animEffect>
                                    <p:anim calcmode="lin" valueType="num">
                                      <p:cBhvr>
                                        <p:cTn id="80" dur="1822" tmFilter="0,0; 0.14,0.36; 0.43,0.73; 0.71,0.91; 1.0,1.0">
                                          <p:stCondLst>
                                            <p:cond delay="0"/>
                                          </p:stCondLst>
                                        </p:cTn>
                                        <p:tgtEl>
                                          <p:spTgt spid="1062"/>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062"/>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062"/>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062"/>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062"/>
                                        </p:tgtEl>
                                        <p:attrNameLst>
                                          <p:attrName>ppt_y</p:attrName>
                                        </p:attrNameLst>
                                      </p:cBhvr>
                                      <p:tavLst>
                                        <p:tav tm="0" fmla="#ppt_y-sin(pi*$)/81">
                                          <p:val>
                                            <p:fltVal val="0"/>
                                          </p:val>
                                        </p:tav>
                                        <p:tav tm="100000">
                                          <p:val>
                                            <p:fltVal val="1"/>
                                          </p:val>
                                        </p:tav>
                                      </p:tavLst>
                                    </p:anim>
                                    <p:animScale>
                                      <p:cBhvr>
                                        <p:cTn id="85" dur="26">
                                          <p:stCondLst>
                                            <p:cond delay="650"/>
                                          </p:stCondLst>
                                        </p:cTn>
                                        <p:tgtEl>
                                          <p:spTgt spid="1062"/>
                                        </p:tgtEl>
                                      </p:cBhvr>
                                      <p:to x="100000" y="60000"/>
                                    </p:animScale>
                                    <p:animScale>
                                      <p:cBhvr>
                                        <p:cTn id="86" dur="166" decel="50000">
                                          <p:stCondLst>
                                            <p:cond delay="676"/>
                                          </p:stCondLst>
                                        </p:cTn>
                                        <p:tgtEl>
                                          <p:spTgt spid="1062"/>
                                        </p:tgtEl>
                                      </p:cBhvr>
                                      <p:to x="100000" y="100000"/>
                                    </p:animScale>
                                    <p:animScale>
                                      <p:cBhvr>
                                        <p:cTn id="87" dur="26">
                                          <p:stCondLst>
                                            <p:cond delay="1312"/>
                                          </p:stCondLst>
                                        </p:cTn>
                                        <p:tgtEl>
                                          <p:spTgt spid="1062"/>
                                        </p:tgtEl>
                                      </p:cBhvr>
                                      <p:to x="100000" y="80000"/>
                                    </p:animScale>
                                    <p:animScale>
                                      <p:cBhvr>
                                        <p:cTn id="88" dur="166" decel="50000">
                                          <p:stCondLst>
                                            <p:cond delay="1338"/>
                                          </p:stCondLst>
                                        </p:cTn>
                                        <p:tgtEl>
                                          <p:spTgt spid="1062"/>
                                        </p:tgtEl>
                                      </p:cBhvr>
                                      <p:to x="100000" y="100000"/>
                                    </p:animScale>
                                    <p:animScale>
                                      <p:cBhvr>
                                        <p:cTn id="89" dur="26">
                                          <p:stCondLst>
                                            <p:cond delay="1642"/>
                                          </p:stCondLst>
                                        </p:cTn>
                                        <p:tgtEl>
                                          <p:spTgt spid="1062"/>
                                        </p:tgtEl>
                                      </p:cBhvr>
                                      <p:to x="100000" y="90000"/>
                                    </p:animScale>
                                    <p:animScale>
                                      <p:cBhvr>
                                        <p:cTn id="90" dur="166" decel="50000">
                                          <p:stCondLst>
                                            <p:cond delay="1668"/>
                                          </p:stCondLst>
                                        </p:cTn>
                                        <p:tgtEl>
                                          <p:spTgt spid="1062"/>
                                        </p:tgtEl>
                                      </p:cBhvr>
                                      <p:to x="100000" y="100000"/>
                                    </p:animScale>
                                    <p:animScale>
                                      <p:cBhvr>
                                        <p:cTn id="91" dur="26">
                                          <p:stCondLst>
                                            <p:cond delay="1808"/>
                                          </p:stCondLst>
                                        </p:cTn>
                                        <p:tgtEl>
                                          <p:spTgt spid="1062"/>
                                        </p:tgtEl>
                                      </p:cBhvr>
                                      <p:to x="100000" y="95000"/>
                                    </p:animScale>
                                    <p:animScale>
                                      <p:cBhvr>
                                        <p:cTn id="92" dur="166" decel="50000">
                                          <p:stCondLst>
                                            <p:cond delay="1834"/>
                                          </p:stCondLst>
                                        </p:cTn>
                                        <p:tgtEl>
                                          <p:spTgt spid="10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Desafios colocados à formação de  professores (de línguas)</a:t>
            </a:r>
            <a:endParaRPr lang="pt-PT" dirty="0"/>
          </a:p>
        </p:txBody>
      </p:sp>
      <p:graphicFrame>
        <p:nvGraphicFramePr>
          <p:cNvPr id="6" name="Marcador de Posição de Conteúdo 5"/>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aixaDeTexto 6"/>
          <p:cNvSpPr txBox="1"/>
          <p:nvPr/>
        </p:nvSpPr>
        <p:spPr>
          <a:xfrm>
            <a:off x="2590800" y="6488668"/>
            <a:ext cx="6553200" cy="369332"/>
          </a:xfrm>
          <a:prstGeom prst="rect">
            <a:avLst/>
          </a:prstGeom>
          <a:noFill/>
        </p:spPr>
        <p:txBody>
          <a:bodyPr wrap="square" rtlCol="0">
            <a:spAutoFit/>
          </a:bodyPr>
          <a:lstStyle/>
          <a:p>
            <a:r>
              <a:rPr lang="pt-PT" dirty="0" smtClean="0"/>
              <a:t>(Adaptado de: </a:t>
            </a:r>
            <a:r>
              <a:rPr lang="pt-PT" dirty="0" err="1" smtClean="0"/>
              <a:t>Camilleri</a:t>
            </a:r>
            <a:r>
              <a:rPr lang="pt-PT" dirty="0" smtClean="0"/>
              <a:t> Grima &amp; </a:t>
            </a:r>
            <a:r>
              <a:rPr lang="pt-PT" dirty="0" err="1" smtClean="0"/>
              <a:t>Ftizpatrick</a:t>
            </a:r>
            <a:r>
              <a:rPr lang="pt-PT" dirty="0" smtClean="0"/>
              <a:t>, 2003; Pinho, 2008)</a:t>
            </a:r>
            <a:endParaRPr lang="pt-PT" dirty="0"/>
          </a:p>
        </p:txBody>
      </p:sp>
      <p:sp>
        <p:nvSpPr>
          <p:cNvPr id="5" name="CaixaDeTexto 4"/>
          <p:cNvSpPr txBox="1"/>
          <p:nvPr/>
        </p:nvSpPr>
        <p:spPr>
          <a:xfrm>
            <a:off x="228600" y="2209800"/>
            <a:ext cx="2362200" cy="646331"/>
          </a:xfrm>
          <a:prstGeom prst="rect">
            <a:avLst/>
          </a:prstGeom>
          <a:noFill/>
        </p:spPr>
        <p:txBody>
          <a:bodyPr wrap="square" rtlCol="0">
            <a:spAutoFit/>
          </a:bodyPr>
          <a:lstStyle/>
          <a:p>
            <a:r>
              <a:rPr lang="pt-PT" dirty="0" smtClean="0"/>
              <a:t>Dimensão interventivo-curricular</a:t>
            </a:r>
            <a:endParaRPr lang="pt-PT" dirty="0"/>
          </a:p>
        </p:txBody>
      </p:sp>
      <p:cxnSp>
        <p:nvCxnSpPr>
          <p:cNvPr id="9" name="Conexão recta unidireccional 8"/>
          <p:cNvCxnSpPr/>
          <p:nvPr/>
        </p:nvCxnSpPr>
        <p:spPr>
          <a:xfrm flipH="1">
            <a:off x="2362200" y="2286000"/>
            <a:ext cx="1600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exão em ângulos rectos 10"/>
          <p:cNvCxnSpPr/>
          <p:nvPr/>
        </p:nvCxnSpPr>
        <p:spPr>
          <a:xfrm rot="16200000" flipV="1">
            <a:off x="1981200" y="2819400"/>
            <a:ext cx="457200" cy="457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exão em ângulos rectos 16"/>
          <p:cNvCxnSpPr/>
          <p:nvPr/>
        </p:nvCxnSpPr>
        <p:spPr>
          <a:xfrm rot="16200000" flipV="1">
            <a:off x="1028700" y="3009900"/>
            <a:ext cx="3048000" cy="2819400"/>
          </a:xfrm>
          <a:prstGeom prst="bentConnector3">
            <a:avLst>
              <a:gd name="adj1" fmla="val 1077"/>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6858000" y="1905000"/>
            <a:ext cx="1981200" cy="646331"/>
          </a:xfrm>
          <a:prstGeom prst="rect">
            <a:avLst/>
          </a:prstGeom>
          <a:noFill/>
        </p:spPr>
        <p:txBody>
          <a:bodyPr wrap="square" rtlCol="0">
            <a:spAutoFit/>
          </a:bodyPr>
          <a:lstStyle/>
          <a:p>
            <a:r>
              <a:rPr lang="pt-PT" dirty="0" smtClean="0"/>
              <a:t>Dimensão </a:t>
            </a:r>
          </a:p>
          <a:p>
            <a:r>
              <a:rPr lang="pt-PT" dirty="0" smtClean="0"/>
              <a:t>político-social</a:t>
            </a:r>
            <a:endParaRPr lang="pt-PT" dirty="0"/>
          </a:p>
        </p:txBody>
      </p:sp>
      <p:cxnSp>
        <p:nvCxnSpPr>
          <p:cNvPr id="27" name="Conexão recta unidireccional 26"/>
          <p:cNvCxnSpPr>
            <a:endCxn id="25" idx="1"/>
          </p:cNvCxnSpPr>
          <p:nvPr/>
        </p:nvCxnSpPr>
        <p:spPr>
          <a:xfrm flipV="1">
            <a:off x="6019800" y="2228166"/>
            <a:ext cx="838200" cy="3626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a:off x="7162800" y="4507468"/>
            <a:ext cx="2362200" cy="369332"/>
          </a:xfrm>
          <a:prstGeom prst="rect">
            <a:avLst/>
          </a:prstGeom>
          <a:noFill/>
        </p:spPr>
        <p:txBody>
          <a:bodyPr wrap="square" rtlCol="0">
            <a:spAutoFit/>
          </a:bodyPr>
          <a:lstStyle/>
          <a:p>
            <a:r>
              <a:rPr lang="pt-PT" dirty="0" smtClean="0"/>
              <a:t>Dimensão pessoal</a:t>
            </a:r>
            <a:endParaRPr lang="pt-PT" dirty="0"/>
          </a:p>
        </p:txBody>
      </p:sp>
      <p:cxnSp>
        <p:nvCxnSpPr>
          <p:cNvPr id="30" name="Conexão recta unidireccional 29"/>
          <p:cNvCxnSpPr/>
          <p:nvPr/>
        </p:nvCxnSpPr>
        <p:spPr>
          <a:xfrm>
            <a:off x="6553200" y="46482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exão em ângulos rectos 31"/>
          <p:cNvCxnSpPr/>
          <p:nvPr/>
        </p:nvCxnSpPr>
        <p:spPr>
          <a:xfrm flipV="1">
            <a:off x="2895600" y="4800600"/>
            <a:ext cx="4191000" cy="609600"/>
          </a:xfrm>
          <a:prstGeom prst="bentConnector3">
            <a:avLst>
              <a:gd name="adj1" fmla="val 93636"/>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5" name="Diagrama 14"/>
          <p:cNvGraphicFramePr/>
          <p:nvPr/>
        </p:nvGraphicFramePr>
        <p:xfrm>
          <a:off x="76200" y="1066800"/>
          <a:ext cx="8839200" cy="5715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par>
                                <p:cTn id="24" presetID="8" presetClass="entr" presetSubtype="16"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diamond(in)">
                                      <p:cBhvr>
                                        <p:cTn id="26" dur="20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diamond(in)">
                                      <p:cBhvr>
                                        <p:cTn id="31" dur="20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blinds(horizontal)">
                                      <p:cBhvr>
                                        <p:cTn id="36" dur="500"/>
                                        <p:tgtEl>
                                          <p:spTgt spid="32"/>
                                        </p:tgtEl>
                                      </p:cBhvr>
                                    </p:animEffect>
                                  </p:childTnLst>
                                </p:cTn>
                              </p:par>
                              <p:par>
                                <p:cTn id="37" presetID="3" presetClass="entr" presetSubtype="1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blinds(horizontal)">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diamond(in)">
                                      <p:cBhvr>
                                        <p:cTn id="44" dur="2000"/>
                                        <p:tgtEl>
                                          <p:spTgt spid="25"/>
                                        </p:tgtEl>
                                      </p:cBhvr>
                                    </p:animEffect>
                                  </p:childTnLst>
                                </p:cTn>
                              </p:par>
                              <p:par>
                                <p:cTn id="45" presetID="8" presetClass="entr" presetSubtype="16"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diamond(in)">
                                      <p:cBhvr>
                                        <p:cTn id="47" dur="20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nodeType="clickEffect">
                                  <p:stCondLst>
                                    <p:cond delay="0"/>
                                  </p:stCondLst>
                                  <p:childTnLst>
                                    <p:anim calcmode="lin" valueType="num">
                                      <p:cBhvr additive="base">
                                        <p:cTn id="51" dur="500"/>
                                        <p:tgtEl>
                                          <p:spTgt spid="9"/>
                                        </p:tgtEl>
                                        <p:attrNameLst>
                                          <p:attrName>ppt_x</p:attrName>
                                        </p:attrNameLst>
                                      </p:cBhvr>
                                      <p:tavLst>
                                        <p:tav tm="0">
                                          <p:val>
                                            <p:strVal val="ppt_x"/>
                                          </p:val>
                                        </p:tav>
                                        <p:tav tm="100000">
                                          <p:val>
                                            <p:strVal val="ppt_x"/>
                                          </p:val>
                                        </p:tav>
                                      </p:tavLst>
                                    </p:anim>
                                    <p:anim calcmode="lin" valueType="num">
                                      <p:cBhvr additive="base">
                                        <p:cTn id="52" dur="500"/>
                                        <p:tgtEl>
                                          <p:spTgt spid="9"/>
                                        </p:tgtEl>
                                        <p:attrNameLst>
                                          <p:attrName>ppt_y</p:attrName>
                                        </p:attrNameLst>
                                      </p:cBhvr>
                                      <p:tavLst>
                                        <p:tav tm="0">
                                          <p:val>
                                            <p:strVal val="ppt_y"/>
                                          </p:val>
                                        </p:tav>
                                        <p:tav tm="100000">
                                          <p:val>
                                            <p:strVal val="1+ppt_h/2"/>
                                          </p:val>
                                        </p:tav>
                                      </p:tavLst>
                                    </p:anim>
                                    <p:set>
                                      <p:cBhvr>
                                        <p:cTn id="53" dur="1" fill="hold">
                                          <p:stCondLst>
                                            <p:cond delay="499"/>
                                          </p:stCondLst>
                                        </p:cTn>
                                        <p:tgtEl>
                                          <p:spTgt spid="9"/>
                                        </p:tgtEl>
                                        <p:attrNameLst>
                                          <p:attrName>style.visibility</p:attrName>
                                        </p:attrNameLst>
                                      </p:cBhvr>
                                      <p:to>
                                        <p:strVal val="hidden"/>
                                      </p:to>
                                    </p:set>
                                  </p:childTnLst>
                                </p:cTn>
                              </p:par>
                              <p:par>
                                <p:cTn id="54" presetID="2" presetClass="exit" presetSubtype="4" fill="hold" nodeType="withEffect">
                                  <p:stCondLst>
                                    <p:cond delay="0"/>
                                  </p:stCondLst>
                                  <p:childTnLst>
                                    <p:anim calcmode="lin" valueType="num">
                                      <p:cBhvr additive="base">
                                        <p:cTn id="55" dur="500"/>
                                        <p:tgtEl>
                                          <p:spTgt spid="11"/>
                                        </p:tgtEl>
                                        <p:attrNameLst>
                                          <p:attrName>ppt_x</p:attrName>
                                        </p:attrNameLst>
                                      </p:cBhvr>
                                      <p:tavLst>
                                        <p:tav tm="0">
                                          <p:val>
                                            <p:strVal val="ppt_x"/>
                                          </p:val>
                                        </p:tav>
                                        <p:tav tm="100000">
                                          <p:val>
                                            <p:strVal val="ppt_x"/>
                                          </p:val>
                                        </p:tav>
                                      </p:tavLst>
                                    </p:anim>
                                    <p:anim calcmode="lin" valueType="num">
                                      <p:cBhvr additive="base">
                                        <p:cTn id="56" dur="500"/>
                                        <p:tgtEl>
                                          <p:spTgt spid="11"/>
                                        </p:tgtEl>
                                        <p:attrNameLst>
                                          <p:attrName>ppt_y</p:attrName>
                                        </p:attrNameLst>
                                      </p:cBhvr>
                                      <p:tavLst>
                                        <p:tav tm="0">
                                          <p:val>
                                            <p:strVal val="ppt_y"/>
                                          </p:val>
                                        </p:tav>
                                        <p:tav tm="100000">
                                          <p:val>
                                            <p:strVal val="1+ppt_h/2"/>
                                          </p:val>
                                        </p:tav>
                                      </p:tavLst>
                                    </p:anim>
                                    <p:set>
                                      <p:cBhvr>
                                        <p:cTn id="57" dur="1" fill="hold">
                                          <p:stCondLst>
                                            <p:cond delay="499"/>
                                          </p:stCondLst>
                                        </p:cTn>
                                        <p:tgtEl>
                                          <p:spTgt spid="11"/>
                                        </p:tgtEl>
                                        <p:attrNameLst>
                                          <p:attrName>style.visibility</p:attrName>
                                        </p:attrNameLst>
                                      </p:cBhvr>
                                      <p:to>
                                        <p:strVal val="hidden"/>
                                      </p:to>
                                    </p:set>
                                  </p:childTnLst>
                                </p:cTn>
                              </p:par>
                              <p:par>
                                <p:cTn id="58" presetID="2" presetClass="exit" presetSubtype="4" fill="hold" nodeType="withEffect">
                                  <p:stCondLst>
                                    <p:cond delay="0"/>
                                  </p:stCondLst>
                                  <p:childTnLst>
                                    <p:anim calcmode="lin" valueType="num">
                                      <p:cBhvr additive="base">
                                        <p:cTn id="59" dur="500"/>
                                        <p:tgtEl>
                                          <p:spTgt spid="17"/>
                                        </p:tgtEl>
                                        <p:attrNameLst>
                                          <p:attrName>ppt_x</p:attrName>
                                        </p:attrNameLst>
                                      </p:cBhvr>
                                      <p:tavLst>
                                        <p:tav tm="0">
                                          <p:val>
                                            <p:strVal val="ppt_x"/>
                                          </p:val>
                                        </p:tav>
                                        <p:tav tm="100000">
                                          <p:val>
                                            <p:strVal val="ppt_x"/>
                                          </p:val>
                                        </p:tav>
                                      </p:tavLst>
                                    </p:anim>
                                    <p:anim calcmode="lin" valueType="num">
                                      <p:cBhvr additive="base">
                                        <p:cTn id="60" dur="500"/>
                                        <p:tgtEl>
                                          <p:spTgt spid="17"/>
                                        </p:tgtEl>
                                        <p:attrNameLst>
                                          <p:attrName>ppt_y</p:attrName>
                                        </p:attrNameLst>
                                      </p:cBhvr>
                                      <p:tavLst>
                                        <p:tav tm="0">
                                          <p:val>
                                            <p:strVal val="ppt_y"/>
                                          </p:val>
                                        </p:tav>
                                        <p:tav tm="100000">
                                          <p:val>
                                            <p:strVal val="1+ppt_h/2"/>
                                          </p:val>
                                        </p:tav>
                                      </p:tavLst>
                                    </p:anim>
                                    <p:set>
                                      <p:cBhvr>
                                        <p:cTn id="61" dur="1" fill="hold">
                                          <p:stCondLst>
                                            <p:cond delay="499"/>
                                          </p:stCondLst>
                                        </p:cTn>
                                        <p:tgtEl>
                                          <p:spTgt spid="17"/>
                                        </p:tgtEl>
                                        <p:attrNameLst>
                                          <p:attrName>style.visibility</p:attrName>
                                        </p:attrNameLst>
                                      </p:cBhvr>
                                      <p:to>
                                        <p:strVal val="hidden"/>
                                      </p:to>
                                    </p:set>
                                  </p:childTnLst>
                                </p:cTn>
                              </p:par>
                              <p:par>
                                <p:cTn id="62" presetID="2" presetClass="exit" presetSubtype="4" fill="hold" grpId="1" nodeType="withEffect">
                                  <p:stCondLst>
                                    <p:cond delay="0"/>
                                  </p:stCondLst>
                                  <p:childTnLst>
                                    <p:anim calcmode="lin" valueType="num">
                                      <p:cBhvr additive="base">
                                        <p:cTn id="63" dur="500"/>
                                        <p:tgtEl>
                                          <p:spTgt spid="5"/>
                                        </p:tgtEl>
                                        <p:attrNameLst>
                                          <p:attrName>ppt_x</p:attrName>
                                        </p:attrNameLst>
                                      </p:cBhvr>
                                      <p:tavLst>
                                        <p:tav tm="0">
                                          <p:val>
                                            <p:strVal val="ppt_x"/>
                                          </p:val>
                                        </p:tav>
                                        <p:tav tm="100000">
                                          <p:val>
                                            <p:strVal val="ppt_x"/>
                                          </p:val>
                                        </p:tav>
                                      </p:tavLst>
                                    </p:anim>
                                    <p:anim calcmode="lin" valueType="num">
                                      <p:cBhvr additive="base">
                                        <p:cTn id="64" dur="500"/>
                                        <p:tgtEl>
                                          <p:spTgt spid="5"/>
                                        </p:tgtEl>
                                        <p:attrNameLst>
                                          <p:attrName>ppt_y</p:attrName>
                                        </p:attrNameLst>
                                      </p:cBhvr>
                                      <p:tavLst>
                                        <p:tav tm="0">
                                          <p:val>
                                            <p:strVal val="ppt_y"/>
                                          </p:val>
                                        </p:tav>
                                        <p:tav tm="100000">
                                          <p:val>
                                            <p:strVal val="1+ppt_h/2"/>
                                          </p:val>
                                        </p:tav>
                                      </p:tavLst>
                                    </p:anim>
                                    <p:set>
                                      <p:cBhvr>
                                        <p:cTn id="65" dur="1" fill="hold">
                                          <p:stCondLst>
                                            <p:cond delay="499"/>
                                          </p:stCondLst>
                                        </p:cTn>
                                        <p:tgtEl>
                                          <p:spTgt spid="5"/>
                                        </p:tgtEl>
                                        <p:attrNameLst>
                                          <p:attrName>style.visibility</p:attrName>
                                        </p:attrNameLst>
                                      </p:cBhvr>
                                      <p:to>
                                        <p:strVal val="hidden"/>
                                      </p:to>
                                    </p:set>
                                  </p:childTnLst>
                                </p:cTn>
                              </p:par>
                              <p:par>
                                <p:cTn id="66" presetID="2" presetClass="exit" presetSubtype="4" fill="hold" grpId="1" nodeType="withEffect">
                                  <p:stCondLst>
                                    <p:cond delay="0"/>
                                  </p:stCondLst>
                                  <p:childTnLst>
                                    <p:anim calcmode="lin" valueType="num">
                                      <p:cBhvr additive="base">
                                        <p:cTn id="67" dur="500"/>
                                        <p:tgtEl>
                                          <p:spTgt spid="25"/>
                                        </p:tgtEl>
                                        <p:attrNameLst>
                                          <p:attrName>ppt_x</p:attrName>
                                        </p:attrNameLst>
                                      </p:cBhvr>
                                      <p:tavLst>
                                        <p:tav tm="0">
                                          <p:val>
                                            <p:strVal val="ppt_x"/>
                                          </p:val>
                                        </p:tav>
                                        <p:tav tm="100000">
                                          <p:val>
                                            <p:strVal val="ppt_x"/>
                                          </p:val>
                                        </p:tav>
                                      </p:tavLst>
                                    </p:anim>
                                    <p:anim calcmode="lin" valueType="num">
                                      <p:cBhvr additive="base">
                                        <p:cTn id="68" dur="500"/>
                                        <p:tgtEl>
                                          <p:spTgt spid="25"/>
                                        </p:tgtEl>
                                        <p:attrNameLst>
                                          <p:attrName>ppt_y</p:attrName>
                                        </p:attrNameLst>
                                      </p:cBhvr>
                                      <p:tavLst>
                                        <p:tav tm="0">
                                          <p:val>
                                            <p:strVal val="ppt_y"/>
                                          </p:val>
                                        </p:tav>
                                        <p:tav tm="100000">
                                          <p:val>
                                            <p:strVal val="1+ppt_h/2"/>
                                          </p:val>
                                        </p:tav>
                                      </p:tavLst>
                                    </p:anim>
                                    <p:set>
                                      <p:cBhvr>
                                        <p:cTn id="69" dur="1" fill="hold">
                                          <p:stCondLst>
                                            <p:cond delay="499"/>
                                          </p:stCondLst>
                                        </p:cTn>
                                        <p:tgtEl>
                                          <p:spTgt spid="25"/>
                                        </p:tgtEl>
                                        <p:attrNameLst>
                                          <p:attrName>style.visibility</p:attrName>
                                        </p:attrNameLst>
                                      </p:cBhvr>
                                      <p:to>
                                        <p:strVal val="hidden"/>
                                      </p:to>
                                    </p:set>
                                  </p:childTnLst>
                                </p:cTn>
                              </p:par>
                              <p:par>
                                <p:cTn id="70" presetID="2" presetClass="exit" presetSubtype="4" fill="hold" nodeType="withEffect">
                                  <p:stCondLst>
                                    <p:cond delay="0"/>
                                  </p:stCondLst>
                                  <p:childTnLst>
                                    <p:anim calcmode="lin" valueType="num">
                                      <p:cBhvr additive="base">
                                        <p:cTn id="71" dur="500"/>
                                        <p:tgtEl>
                                          <p:spTgt spid="27"/>
                                        </p:tgtEl>
                                        <p:attrNameLst>
                                          <p:attrName>ppt_x</p:attrName>
                                        </p:attrNameLst>
                                      </p:cBhvr>
                                      <p:tavLst>
                                        <p:tav tm="0">
                                          <p:val>
                                            <p:strVal val="ppt_x"/>
                                          </p:val>
                                        </p:tav>
                                        <p:tav tm="100000">
                                          <p:val>
                                            <p:strVal val="ppt_x"/>
                                          </p:val>
                                        </p:tav>
                                      </p:tavLst>
                                    </p:anim>
                                    <p:anim calcmode="lin" valueType="num">
                                      <p:cBhvr additive="base">
                                        <p:cTn id="72" dur="500"/>
                                        <p:tgtEl>
                                          <p:spTgt spid="27"/>
                                        </p:tgtEl>
                                        <p:attrNameLst>
                                          <p:attrName>ppt_y</p:attrName>
                                        </p:attrNameLst>
                                      </p:cBhvr>
                                      <p:tavLst>
                                        <p:tav tm="0">
                                          <p:val>
                                            <p:strVal val="ppt_y"/>
                                          </p:val>
                                        </p:tav>
                                        <p:tav tm="100000">
                                          <p:val>
                                            <p:strVal val="1+ppt_h/2"/>
                                          </p:val>
                                        </p:tav>
                                      </p:tavLst>
                                    </p:anim>
                                    <p:set>
                                      <p:cBhvr>
                                        <p:cTn id="73" dur="1" fill="hold">
                                          <p:stCondLst>
                                            <p:cond delay="499"/>
                                          </p:stCondLst>
                                        </p:cTn>
                                        <p:tgtEl>
                                          <p:spTgt spid="27"/>
                                        </p:tgtEl>
                                        <p:attrNameLst>
                                          <p:attrName>style.visibility</p:attrName>
                                        </p:attrNameLst>
                                      </p:cBhvr>
                                      <p:to>
                                        <p:strVal val="hidden"/>
                                      </p:to>
                                    </p:set>
                                  </p:childTnLst>
                                </p:cTn>
                              </p:par>
                              <p:par>
                                <p:cTn id="74" presetID="2" presetClass="exit" presetSubtype="4" fill="hold" grpId="1" nodeType="withEffect">
                                  <p:stCondLst>
                                    <p:cond delay="0"/>
                                  </p:stCondLst>
                                  <p:childTnLst>
                                    <p:anim calcmode="lin" valueType="num">
                                      <p:cBhvr additive="base">
                                        <p:cTn id="75" dur="500"/>
                                        <p:tgtEl>
                                          <p:spTgt spid="28"/>
                                        </p:tgtEl>
                                        <p:attrNameLst>
                                          <p:attrName>ppt_x</p:attrName>
                                        </p:attrNameLst>
                                      </p:cBhvr>
                                      <p:tavLst>
                                        <p:tav tm="0">
                                          <p:val>
                                            <p:strVal val="ppt_x"/>
                                          </p:val>
                                        </p:tav>
                                        <p:tav tm="100000">
                                          <p:val>
                                            <p:strVal val="ppt_x"/>
                                          </p:val>
                                        </p:tav>
                                      </p:tavLst>
                                    </p:anim>
                                    <p:anim calcmode="lin" valueType="num">
                                      <p:cBhvr additive="base">
                                        <p:cTn id="76" dur="500"/>
                                        <p:tgtEl>
                                          <p:spTgt spid="28"/>
                                        </p:tgtEl>
                                        <p:attrNameLst>
                                          <p:attrName>ppt_y</p:attrName>
                                        </p:attrNameLst>
                                      </p:cBhvr>
                                      <p:tavLst>
                                        <p:tav tm="0">
                                          <p:val>
                                            <p:strVal val="ppt_y"/>
                                          </p:val>
                                        </p:tav>
                                        <p:tav tm="100000">
                                          <p:val>
                                            <p:strVal val="1+ppt_h/2"/>
                                          </p:val>
                                        </p:tav>
                                      </p:tavLst>
                                    </p:anim>
                                    <p:set>
                                      <p:cBhvr>
                                        <p:cTn id="77" dur="1" fill="hold">
                                          <p:stCondLst>
                                            <p:cond delay="499"/>
                                          </p:stCondLst>
                                        </p:cTn>
                                        <p:tgtEl>
                                          <p:spTgt spid="28"/>
                                        </p:tgtEl>
                                        <p:attrNameLst>
                                          <p:attrName>style.visibility</p:attrName>
                                        </p:attrNameLst>
                                      </p:cBhvr>
                                      <p:to>
                                        <p:strVal val="hidden"/>
                                      </p:to>
                                    </p:set>
                                  </p:childTnLst>
                                </p:cTn>
                              </p:par>
                              <p:par>
                                <p:cTn id="78" presetID="2" presetClass="exit" presetSubtype="4" fill="hold" nodeType="withEffect">
                                  <p:stCondLst>
                                    <p:cond delay="0"/>
                                  </p:stCondLst>
                                  <p:childTnLst>
                                    <p:anim calcmode="lin" valueType="num">
                                      <p:cBhvr additive="base">
                                        <p:cTn id="79" dur="500"/>
                                        <p:tgtEl>
                                          <p:spTgt spid="32"/>
                                        </p:tgtEl>
                                        <p:attrNameLst>
                                          <p:attrName>ppt_x</p:attrName>
                                        </p:attrNameLst>
                                      </p:cBhvr>
                                      <p:tavLst>
                                        <p:tav tm="0">
                                          <p:val>
                                            <p:strVal val="ppt_x"/>
                                          </p:val>
                                        </p:tav>
                                        <p:tav tm="100000">
                                          <p:val>
                                            <p:strVal val="ppt_x"/>
                                          </p:val>
                                        </p:tav>
                                      </p:tavLst>
                                    </p:anim>
                                    <p:anim calcmode="lin" valueType="num">
                                      <p:cBhvr additive="base">
                                        <p:cTn id="80" dur="500"/>
                                        <p:tgtEl>
                                          <p:spTgt spid="32"/>
                                        </p:tgtEl>
                                        <p:attrNameLst>
                                          <p:attrName>ppt_y</p:attrName>
                                        </p:attrNameLst>
                                      </p:cBhvr>
                                      <p:tavLst>
                                        <p:tav tm="0">
                                          <p:val>
                                            <p:strVal val="ppt_y"/>
                                          </p:val>
                                        </p:tav>
                                        <p:tav tm="100000">
                                          <p:val>
                                            <p:strVal val="1+ppt_h/2"/>
                                          </p:val>
                                        </p:tav>
                                      </p:tavLst>
                                    </p:anim>
                                    <p:set>
                                      <p:cBhvr>
                                        <p:cTn id="81" dur="1" fill="hold">
                                          <p:stCondLst>
                                            <p:cond delay="499"/>
                                          </p:stCondLst>
                                        </p:cTn>
                                        <p:tgtEl>
                                          <p:spTgt spid="32"/>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35" presetClass="entr" presetSubtype="0" fill="hold" grpId="0" nodeType="click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2000"/>
                                        <p:tgtEl>
                                          <p:spTgt spid="15"/>
                                        </p:tgtEl>
                                      </p:cBhvr>
                                    </p:animEffect>
                                    <p:anim calcmode="lin" valueType="num">
                                      <p:cBhvr>
                                        <p:cTn id="87" dur="2000" fill="hold"/>
                                        <p:tgtEl>
                                          <p:spTgt spid="15"/>
                                        </p:tgtEl>
                                        <p:attrNameLst>
                                          <p:attrName>style.rotation</p:attrName>
                                        </p:attrNameLst>
                                      </p:cBhvr>
                                      <p:tavLst>
                                        <p:tav tm="0">
                                          <p:val>
                                            <p:fltVal val="720"/>
                                          </p:val>
                                        </p:tav>
                                        <p:tav tm="100000">
                                          <p:val>
                                            <p:fltVal val="0"/>
                                          </p:val>
                                        </p:tav>
                                      </p:tavLst>
                                    </p:anim>
                                    <p:anim calcmode="lin" valueType="num">
                                      <p:cBhvr>
                                        <p:cTn id="88" dur="2000" fill="hold"/>
                                        <p:tgtEl>
                                          <p:spTgt spid="15"/>
                                        </p:tgtEl>
                                        <p:attrNameLst>
                                          <p:attrName>ppt_h</p:attrName>
                                        </p:attrNameLst>
                                      </p:cBhvr>
                                      <p:tavLst>
                                        <p:tav tm="0">
                                          <p:val>
                                            <p:fltVal val="0"/>
                                          </p:val>
                                        </p:tav>
                                        <p:tav tm="100000">
                                          <p:val>
                                            <p:strVal val="#ppt_h"/>
                                          </p:val>
                                        </p:tav>
                                      </p:tavLst>
                                    </p:anim>
                                    <p:anim calcmode="lin" valueType="num">
                                      <p:cBhvr>
                                        <p:cTn id="89" dur="2000" fill="hold"/>
                                        <p:tgtEl>
                                          <p:spTgt spid="1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5" grpId="0"/>
      <p:bldP spid="5" grpId="1"/>
      <p:bldP spid="25" grpId="0"/>
      <p:bldP spid="25" grpId="1"/>
      <p:bldP spid="28" grpId="0"/>
      <p:bldP spid="28" grpId="1"/>
      <p:bldGraphic spid="1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Desafios colocados à formação de  professores (de línguas)</a:t>
            </a:r>
            <a:endParaRPr lang="pt-PT" dirty="0"/>
          </a:p>
        </p:txBody>
      </p:sp>
      <p:sp>
        <p:nvSpPr>
          <p:cNvPr id="9" name="Marcador de Posição de Conteúdo 2"/>
          <p:cNvSpPr>
            <a:spLocks noGrp="1"/>
          </p:cNvSpPr>
          <p:nvPr>
            <p:ph idx="1"/>
          </p:nvPr>
        </p:nvSpPr>
        <p:spPr>
          <a:xfrm>
            <a:off x="457200" y="1775191"/>
            <a:ext cx="8229600" cy="5082809"/>
          </a:xfrm>
        </p:spPr>
        <p:txBody>
          <a:bodyPr>
            <a:normAutofit lnSpcReduction="10000"/>
          </a:bodyPr>
          <a:lstStyle/>
          <a:p>
            <a:r>
              <a:rPr lang="pt-PT" sz="2800" dirty="0" smtClean="0">
                <a:solidFill>
                  <a:schemeClr val="accent1">
                    <a:lumMod val="75000"/>
                  </a:schemeClr>
                </a:solidFill>
              </a:rPr>
              <a:t>A educação intercultural ainda não é uma prática </a:t>
            </a:r>
            <a:r>
              <a:rPr lang="pt-PT" sz="2800" dirty="0" err="1" smtClean="0">
                <a:solidFill>
                  <a:schemeClr val="accent1">
                    <a:lumMod val="75000"/>
                  </a:schemeClr>
                </a:solidFill>
              </a:rPr>
              <a:t>efectiva</a:t>
            </a:r>
            <a:r>
              <a:rPr lang="pt-PT" sz="2800" dirty="0" smtClean="0">
                <a:solidFill>
                  <a:schemeClr val="accent1">
                    <a:lumMod val="75000"/>
                  </a:schemeClr>
                </a:solidFill>
              </a:rPr>
              <a:t> no terreno educativo.</a:t>
            </a:r>
          </a:p>
          <a:p>
            <a:endParaRPr lang="pt-PT" dirty="0" smtClean="0">
              <a:solidFill>
                <a:schemeClr val="accent1">
                  <a:lumMod val="75000"/>
                </a:schemeClr>
              </a:solidFill>
            </a:endParaRPr>
          </a:p>
          <a:p>
            <a:endParaRPr lang="pt-PT" dirty="0" smtClean="0">
              <a:solidFill>
                <a:schemeClr val="accent1">
                  <a:lumMod val="75000"/>
                </a:schemeClr>
              </a:solidFill>
            </a:endParaRPr>
          </a:p>
          <a:p>
            <a:r>
              <a:rPr lang="pt-PT" sz="2800" dirty="0" smtClean="0"/>
              <a:t>Importa </a:t>
            </a:r>
            <a:r>
              <a:rPr lang="pt-PT" sz="2800" dirty="0" smtClean="0">
                <a:solidFill>
                  <a:schemeClr val="accent1">
                    <a:lumMod val="75000"/>
                  </a:schemeClr>
                </a:solidFill>
              </a:rPr>
              <a:t>investir fortemente na formação </a:t>
            </a:r>
            <a:r>
              <a:rPr lang="pt-PT" sz="2800" dirty="0" smtClean="0"/>
              <a:t>(inicial e contínua) </a:t>
            </a:r>
            <a:r>
              <a:rPr lang="pt-PT" sz="2800" dirty="0" smtClean="0">
                <a:solidFill>
                  <a:schemeClr val="accent1">
                    <a:lumMod val="75000"/>
                  </a:schemeClr>
                </a:solidFill>
              </a:rPr>
              <a:t>de professores</a:t>
            </a:r>
            <a:r>
              <a:rPr lang="pt-PT" sz="2800" dirty="0" smtClean="0"/>
              <a:t>, nomeadamente no desenvolvimento de competências pessoais e profissionais que lhes permitam desempenhar com sucesso os papéis que lhes são atribuídos </a:t>
            </a:r>
            <a:r>
              <a:rPr lang="pt-PT" sz="2400" dirty="0" smtClean="0"/>
              <a:t>(Bastos e Araújo e Sá, 2008; Capucho, 2008; </a:t>
            </a:r>
            <a:r>
              <a:rPr lang="pt-PT" sz="2400" dirty="0" err="1" smtClean="0"/>
              <a:t>Chardenet</a:t>
            </a:r>
            <a:r>
              <a:rPr lang="pt-PT" sz="2400" dirty="0" smtClean="0"/>
              <a:t>, 2007)</a:t>
            </a:r>
          </a:p>
          <a:p>
            <a:pPr>
              <a:buNone/>
            </a:pPr>
            <a:endParaRPr lang="pt-PT" dirty="0" smtClean="0"/>
          </a:p>
          <a:p>
            <a:pPr algn="ctr">
              <a:buNone/>
            </a:pPr>
            <a:r>
              <a:rPr lang="pt-PT" dirty="0" smtClean="0"/>
              <a:t>Implicações na </a:t>
            </a:r>
            <a:r>
              <a:rPr lang="pt-PT" dirty="0" smtClean="0">
                <a:solidFill>
                  <a:schemeClr val="accent1">
                    <a:lumMod val="75000"/>
                  </a:schemeClr>
                </a:solidFill>
              </a:rPr>
              <a:t>identidade profissional docente</a:t>
            </a:r>
            <a:endParaRPr lang="pt-PT" dirty="0" smtClean="0"/>
          </a:p>
        </p:txBody>
      </p:sp>
      <p:sp>
        <p:nvSpPr>
          <p:cNvPr id="10" name="Seta para baixo 9"/>
          <p:cNvSpPr/>
          <p:nvPr/>
        </p:nvSpPr>
        <p:spPr>
          <a:xfrm>
            <a:off x="4114800" y="2971800"/>
            <a:ext cx="5334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 calcmode="lin" valueType="num">
                                      <p:cBhvr additive="base">
                                        <p:cTn id="1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blinds(horizontal)">
                                      <p:cBhvr>
                                        <p:cTn id="17" dur="500"/>
                                        <p:tgtEl>
                                          <p:spTgt spid="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9">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Desafios colocados à formação de  professores (de línguas)</a:t>
            </a:r>
            <a:endParaRPr lang="pt-PT" dirty="0"/>
          </a:p>
        </p:txBody>
      </p:sp>
      <p:sp>
        <p:nvSpPr>
          <p:cNvPr id="3" name="Marcador de Posição de Conteúdo 2"/>
          <p:cNvSpPr>
            <a:spLocks noGrp="1"/>
          </p:cNvSpPr>
          <p:nvPr>
            <p:ph idx="1"/>
          </p:nvPr>
        </p:nvSpPr>
        <p:spPr>
          <a:xfrm>
            <a:off x="381000" y="1676400"/>
            <a:ext cx="8229600" cy="4930409"/>
          </a:xfrm>
        </p:spPr>
        <p:txBody>
          <a:bodyPr>
            <a:normAutofit/>
          </a:bodyPr>
          <a:lstStyle/>
          <a:p>
            <a:pPr lvl="1">
              <a:buFont typeface="Wingdings" pitchFamily="2" charset="2"/>
              <a:buChar char="§"/>
            </a:pPr>
            <a:endParaRPr lang="pt-PT" dirty="0" smtClean="0"/>
          </a:p>
          <a:p>
            <a:pPr lvl="1">
              <a:buFont typeface="Wingdings" pitchFamily="2" charset="2"/>
              <a:buChar char="§"/>
            </a:pPr>
            <a:endParaRPr lang="pt-PT" dirty="0" smtClean="0"/>
          </a:p>
        </p:txBody>
      </p:sp>
      <p:graphicFrame>
        <p:nvGraphicFramePr>
          <p:cNvPr id="5" name="Diagrama 4"/>
          <p:cNvGraphicFramePr/>
          <p:nvPr/>
        </p:nvGraphicFramePr>
        <p:xfrm>
          <a:off x="1524000" y="2133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eta para baixo 5"/>
          <p:cNvSpPr/>
          <p:nvPr/>
        </p:nvSpPr>
        <p:spPr>
          <a:xfrm rot="13741432">
            <a:off x="1650544" y="3158281"/>
            <a:ext cx="678007" cy="8462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Seta para baixo 6"/>
          <p:cNvSpPr/>
          <p:nvPr/>
        </p:nvSpPr>
        <p:spPr>
          <a:xfrm rot="8167229">
            <a:off x="6599432" y="3317243"/>
            <a:ext cx="678007" cy="8462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CaixaDeTexto 7"/>
          <p:cNvSpPr txBox="1"/>
          <p:nvPr/>
        </p:nvSpPr>
        <p:spPr>
          <a:xfrm>
            <a:off x="152400" y="4191000"/>
            <a:ext cx="2667000" cy="2893100"/>
          </a:xfrm>
          <a:prstGeom prst="rect">
            <a:avLst/>
          </a:prstGeom>
          <a:noFill/>
        </p:spPr>
        <p:txBody>
          <a:bodyPr wrap="square" rtlCol="0">
            <a:spAutoFit/>
          </a:bodyPr>
          <a:lstStyle/>
          <a:p>
            <a:r>
              <a:rPr lang="pt-PT" sz="2000" b="1" dirty="0" err="1" smtClean="0">
                <a:solidFill>
                  <a:schemeClr val="accent1">
                    <a:lumMod val="75000"/>
                  </a:schemeClr>
                </a:solidFill>
              </a:rPr>
              <a:t>Auto-representações</a:t>
            </a:r>
            <a:r>
              <a:rPr lang="pt-PT" sz="2000" b="1" dirty="0" smtClean="0">
                <a:solidFill>
                  <a:schemeClr val="accent1">
                    <a:lumMod val="75000"/>
                  </a:schemeClr>
                </a:solidFill>
              </a:rPr>
              <a:t>:</a:t>
            </a:r>
          </a:p>
          <a:p>
            <a:r>
              <a:rPr lang="pt-PT" dirty="0" smtClean="0"/>
              <a:t>“</a:t>
            </a:r>
            <a:r>
              <a:rPr lang="pt-PT" dirty="0" err="1" smtClean="0"/>
              <a:t>these</a:t>
            </a:r>
            <a:r>
              <a:rPr lang="pt-PT" dirty="0" smtClean="0"/>
              <a:t> </a:t>
            </a:r>
            <a:r>
              <a:rPr lang="pt-PT" dirty="0" err="1" smtClean="0"/>
              <a:t>concepts</a:t>
            </a:r>
            <a:r>
              <a:rPr lang="pt-PT" dirty="0" smtClean="0"/>
              <a:t> </a:t>
            </a:r>
            <a:r>
              <a:rPr lang="pt-PT" dirty="0" err="1" smtClean="0"/>
              <a:t>or</a:t>
            </a:r>
            <a:r>
              <a:rPr lang="pt-PT" dirty="0" smtClean="0"/>
              <a:t> </a:t>
            </a:r>
            <a:r>
              <a:rPr lang="pt-PT" dirty="0" err="1" smtClean="0"/>
              <a:t>images</a:t>
            </a:r>
            <a:r>
              <a:rPr lang="pt-PT" dirty="0" smtClean="0"/>
              <a:t> </a:t>
            </a:r>
            <a:r>
              <a:rPr lang="pt-PT" dirty="0" err="1" smtClean="0"/>
              <a:t>of</a:t>
            </a:r>
            <a:r>
              <a:rPr lang="pt-PT" dirty="0" smtClean="0"/>
              <a:t> self </a:t>
            </a:r>
            <a:r>
              <a:rPr lang="pt-PT" dirty="0" err="1" smtClean="0"/>
              <a:t>strongly</a:t>
            </a:r>
            <a:r>
              <a:rPr lang="pt-PT" dirty="0" smtClean="0"/>
              <a:t> determine </a:t>
            </a:r>
            <a:r>
              <a:rPr lang="pt-PT" dirty="0" err="1" smtClean="0"/>
              <a:t>the</a:t>
            </a:r>
            <a:r>
              <a:rPr lang="pt-PT" dirty="0" smtClean="0"/>
              <a:t> </a:t>
            </a:r>
            <a:r>
              <a:rPr lang="pt-PT" dirty="0" err="1" smtClean="0"/>
              <a:t>way</a:t>
            </a:r>
            <a:r>
              <a:rPr lang="pt-PT" dirty="0" smtClean="0"/>
              <a:t> </a:t>
            </a:r>
            <a:r>
              <a:rPr lang="pt-PT" dirty="0" err="1" smtClean="0"/>
              <a:t>teachers</a:t>
            </a:r>
            <a:r>
              <a:rPr lang="pt-PT" dirty="0" smtClean="0"/>
              <a:t> </a:t>
            </a:r>
            <a:r>
              <a:rPr lang="pt-PT" dirty="0" err="1" smtClean="0"/>
              <a:t>teach</a:t>
            </a:r>
            <a:r>
              <a:rPr lang="pt-PT" dirty="0" smtClean="0"/>
              <a:t>, </a:t>
            </a:r>
            <a:r>
              <a:rPr lang="pt-PT" dirty="0" err="1" smtClean="0"/>
              <a:t>the</a:t>
            </a:r>
            <a:r>
              <a:rPr lang="pt-PT" dirty="0" smtClean="0"/>
              <a:t> </a:t>
            </a:r>
            <a:r>
              <a:rPr lang="pt-PT" dirty="0" err="1" smtClean="0"/>
              <a:t>way</a:t>
            </a:r>
            <a:r>
              <a:rPr lang="pt-PT" dirty="0" smtClean="0"/>
              <a:t> </a:t>
            </a:r>
            <a:r>
              <a:rPr lang="pt-PT" dirty="0" err="1" smtClean="0"/>
              <a:t>they</a:t>
            </a:r>
            <a:r>
              <a:rPr lang="pt-PT" dirty="0" smtClean="0"/>
              <a:t> </a:t>
            </a:r>
            <a:r>
              <a:rPr lang="pt-PT" dirty="0" err="1" smtClean="0"/>
              <a:t>develop</a:t>
            </a:r>
            <a:r>
              <a:rPr lang="pt-PT" dirty="0" smtClean="0"/>
              <a:t> as </a:t>
            </a:r>
            <a:r>
              <a:rPr lang="pt-PT" dirty="0" err="1" smtClean="0"/>
              <a:t>teachers</a:t>
            </a:r>
            <a:r>
              <a:rPr lang="pt-PT" dirty="0" smtClean="0"/>
              <a:t>, and </a:t>
            </a:r>
            <a:r>
              <a:rPr lang="pt-PT" dirty="0" err="1" smtClean="0"/>
              <a:t>their</a:t>
            </a:r>
            <a:r>
              <a:rPr lang="pt-PT" dirty="0" smtClean="0"/>
              <a:t> </a:t>
            </a:r>
            <a:r>
              <a:rPr lang="pt-PT" dirty="0" err="1" smtClean="0"/>
              <a:t>attitudes</a:t>
            </a:r>
            <a:r>
              <a:rPr lang="pt-PT" dirty="0" smtClean="0"/>
              <a:t> </a:t>
            </a:r>
            <a:r>
              <a:rPr lang="pt-PT" dirty="0" err="1" smtClean="0"/>
              <a:t>toward</a:t>
            </a:r>
            <a:r>
              <a:rPr lang="pt-PT" dirty="0" smtClean="0"/>
              <a:t> </a:t>
            </a:r>
            <a:r>
              <a:rPr lang="pt-PT" dirty="0" err="1" smtClean="0"/>
              <a:t>educational</a:t>
            </a:r>
            <a:r>
              <a:rPr lang="pt-PT" dirty="0" smtClean="0"/>
              <a:t> </a:t>
            </a:r>
            <a:r>
              <a:rPr lang="pt-PT" dirty="0" err="1" smtClean="0"/>
              <a:t>changes</a:t>
            </a:r>
            <a:r>
              <a:rPr lang="pt-PT" dirty="0" smtClean="0"/>
              <a:t>.” (</a:t>
            </a:r>
            <a:r>
              <a:rPr lang="pt-PT" dirty="0" err="1" smtClean="0"/>
              <a:t>Beijaard</a:t>
            </a:r>
            <a:r>
              <a:rPr lang="pt-PT" dirty="0" smtClean="0"/>
              <a:t> </a:t>
            </a:r>
            <a:r>
              <a:rPr lang="pt-PT" i="1" dirty="0" err="1" smtClean="0"/>
              <a:t>et</a:t>
            </a:r>
            <a:r>
              <a:rPr lang="pt-PT" i="1" dirty="0" smtClean="0"/>
              <a:t> al</a:t>
            </a:r>
            <a:r>
              <a:rPr lang="pt-PT" dirty="0" smtClean="0"/>
              <a:t>, 2004: 108)</a:t>
            </a:r>
          </a:p>
          <a:p>
            <a:r>
              <a:rPr lang="pt-PT" dirty="0" smtClean="0"/>
              <a:t> </a:t>
            </a:r>
            <a:endParaRPr lang="pt-PT" dirty="0"/>
          </a:p>
        </p:txBody>
      </p:sp>
      <p:sp>
        <p:nvSpPr>
          <p:cNvPr id="9" name="CaixaDeTexto 8"/>
          <p:cNvSpPr txBox="1"/>
          <p:nvPr/>
        </p:nvSpPr>
        <p:spPr>
          <a:xfrm>
            <a:off x="6324600" y="4191000"/>
            <a:ext cx="2819400" cy="2893100"/>
          </a:xfrm>
          <a:prstGeom prst="rect">
            <a:avLst/>
          </a:prstGeom>
          <a:noFill/>
        </p:spPr>
        <p:txBody>
          <a:bodyPr wrap="square" rtlCol="0">
            <a:spAutoFit/>
          </a:bodyPr>
          <a:lstStyle/>
          <a:p>
            <a:r>
              <a:rPr lang="pt-PT" sz="2000" b="1" dirty="0" err="1" smtClean="0">
                <a:solidFill>
                  <a:schemeClr val="accent1">
                    <a:lumMod val="75000"/>
                  </a:schemeClr>
                </a:solidFill>
              </a:rPr>
              <a:t>Hetero-representações</a:t>
            </a:r>
            <a:r>
              <a:rPr lang="pt-PT" sz="2000" b="1" dirty="0" smtClean="0">
                <a:solidFill>
                  <a:schemeClr val="accent1">
                    <a:lumMod val="75000"/>
                  </a:schemeClr>
                </a:solidFill>
              </a:rPr>
              <a:t>:</a:t>
            </a:r>
          </a:p>
          <a:p>
            <a:r>
              <a:rPr lang="pt-PT" dirty="0" smtClean="0"/>
              <a:t>“</a:t>
            </a:r>
            <a:r>
              <a:rPr lang="pt-PT" dirty="0" err="1" smtClean="0"/>
              <a:t>the</a:t>
            </a:r>
            <a:r>
              <a:rPr lang="pt-PT" dirty="0" smtClean="0"/>
              <a:t> </a:t>
            </a:r>
            <a:r>
              <a:rPr lang="pt-PT" dirty="0" err="1" smtClean="0"/>
              <a:t>influence</a:t>
            </a:r>
            <a:r>
              <a:rPr lang="pt-PT" dirty="0" smtClean="0"/>
              <a:t> </a:t>
            </a:r>
            <a:r>
              <a:rPr lang="pt-PT" dirty="0" err="1" smtClean="0"/>
              <a:t>of</a:t>
            </a:r>
            <a:r>
              <a:rPr lang="pt-PT" dirty="0" smtClean="0"/>
              <a:t> </a:t>
            </a:r>
            <a:r>
              <a:rPr lang="pt-PT" dirty="0" err="1" smtClean="0"/>
              <a:t>the</a:t>
            </a:r>
            <a:r>
              <a:rPr lang="pt-PT" dirty="0" smtClean="0"/>
              <a:t> </a:t>
            </a:r>
            <a:r>
              <a:rPr lang="pt-PT" dirty="0" err="1" smtClean="0"/>
              <a:t>conceptions</a:t>
            </a:r>
            <a:r>
              <a:rPr lang="pt-PT" dirty="0" smtClean="0"/>
              <a:t> and </a:t>
            </a:r>
            <a:r>
              <a:rPr lang="pt-PT" dirty="0" err="1" smtClean="0"/>
              <a:t>expectations</a:t>
            </a:r>
            <a:r>
              <a:rPr lang="pt-PT" dirty="0" smtClean="0"/>
              <a:t> </a:t>
            </a:r>
            <a:r>
              <a:rPr lang="pt-PT" dirty="0" err="1" smtClean="0"/>
              <a:t>of</a:t>
            </a:r>
            <a:r>
              <a:rPr lang="pt-PT" dirty="0" smtClean="0"/>
              <a:t> </a:t>
            </a:r>
            <a:r>
              <a:rPr lang="pt-PT" dirty="0" err="1" smtClean="0"/>
              <a:t>other</a:t>
            </a:r>
            <a:r>
              <a:rPr lang="pt-PT" dirty="0" smtClean="0"/>
              <a:t> </a:t>
            </a:r>
            <a:r>
              <a:rPr lang="pt-PT" dirty="0" err="1" smtClean="0"/>
              <a:t>people</a:t>
            </a:r>
            <a:r>
              <a:rPr lang="pt-PT" dirty="0" smtClean="0"/>
              <a:t>, </a:t>
            </a:r>
            <a:r>
              <a:rPr lang="pt-PT" dirty="0" err="1" smtClean="0"/>
              <a:t>including</a:t>
            </a:r>
            <a:r>
              <a:rPr lang="pt-PT" dirty="0" smtClean="0"/>
              <a:t> </a:t>
            </a:r>
            <a:r>
              <a:rPr lang="pt-PT" dirty="0" err="1" smtClean="0"/>
              <a:t>broadly</a:t>
            </a:r>
            <a:r>
              <a:rPr lang="pt-PT" dirty="0" smtClean="0"/>
              <a:t> </a:t>
            </a:r>
            <a:r>
              <a:rPr lang="pt-PT" dirty="0" err="1" smtClean="0"/>
              <a:t>accepted</a:t>
            </a:r>
            <a:r>
              <a:rPr lang="pt-PT" dirty="0" smtClean="0"/>
              <a:t> </a:t>
            </a:r>
            <a:r>
              <a:rPr lang="pt-PT" dirty="0" err="1" smtClean="0"/>
              <a:t>images</a:t>
            </a:r>
            <a:r>
              <a:rPr lang="pt-PT" dirty="0" smtClean="0"/>
              <a:t> in </a:t>
            </a:r>
            <a:r>
              <a:rPr lang="pt-PT" dirty="0" err="1" smtClean="0"/>
              <a:t>society</a:t>
            </a:r>
            <a:r>
              <a:rPr lang="pt-PT" dirty="0" smtClean="0"/>
              <a:t> </a:t>
            </a:r>
            <a:r>
              <a:rPr lang="pt-PT" dirty="0" err="1" smtClean="0"/>
              <a:t>about</a:t>
            </a:r>
            <a:r>
              <a:rPr lang="pt-PT" dirty="0" smtClean="0"/>
              <a:t> </a:t>
            </a:r>
            <a:r>
              <a:rPr lang="pt-PT" dirty="0" err="1" smtClean="0"/>
              <a:t>what</a:t>
            </a:r>
            <a:r>
              <a:rPr lang="pt-PT" dirty="0" smtClean="0"/>
              <a:t> a </a:t>
            </a:r>
            <a:r>
              <a:rPr lang="pt-PT" dirty="0" err="1" smtClean="0"/>
              <a:t>teacher</a:t>
            </a:r>
            <a:r>
              <a:rPr lang="pt-PT" dirty="0" smtClean="0"/>
              <a:t> </a:t>
            </a:r>
            <a:r>
              <a:rPr lang="pt-PT" dirty="0" err="1" smtClean="0"/>
              <a:t>should</a:t>
            </a:r>
            <a:r>
              <a:rPr lang="pt-PT" dirty="0" smtClean="0"/>
              <a:t> </a:t>
            </a:r>
            <a:r>
              <a:rPr lang="pt-PT" dirty="0" err="1" smtClean="0"/>
              <a:t>know</a:t>
            </a:r>
            <a:r>
              <a:rPr lang="pt-PT" dirty="0" smtClean="0"/>
              <a:t> and do.” (</a:t>
            </a:r>
            <a:r>
              <a:rPr lang="pt-PT" dirty="0" err="1" smtClean="0"/>
              <a:t>Beijaard</a:t>
            </a:r>
            <a:r>
              <a:rPr lang="pt-PT" dirty="0" smtClean="0"/>
              <a:t> </a:t>
            </a:r>
            <a:r>
              <a:rPr lang="pt-PT" i="1" dirty="0" err="1" smtClean="0"/>
              <a:t>et</a:t>
            </a:r>
            <a:r>
              <a:rPr lang="pt-PT" i="1" dirty="0" smtClean="0"/>
              <a:t> al</a:t>
            </a:r>
            <a:r>
              <a:rPr lang="pt-PT" dirty="0" smtClean="0"/>
              <a:t>, 2004: 108)</a:t>
            </a:r>
          </a:p>
          <a:p>
            <a:r>
              <a:rPr lang="pt-PT" dirty="0" smtClean="0"/>
              <a:t> </a:t>
            </a:r>
            <a:endParaRPr lang="pt-PT" dirty="0"/>
          </a:p>
        </p:txBody>
      </p:sp>
      <p:sp>
        <p:nvSpPr>
          <p:cNvPr id="12" name="CaixaDeTexto 11"/>
          <p:cNvSpPr txBox="1"/>
          <p:nvPr/>
        </p:nvSpPr>
        <p:spPr>
          <a:xfrm>
            <a:off x="6324600" y="1524000"/>
            <a:ext cx="2819400" cy="646331"/>
          </a:xfrm>
          <a:prstGeom prst="rect">
            <a:avLst/>
          </a:prstGeom>
          <a:noFill/>
        </p:spPr>
        <p:txBody>
          <a:bodyPr wrap="square" rtlCol="0">
            <a:spAutoFit/>
          </a:bodyPr>
          <a:lstStyle/>
          <a:p>
            <a:r>
              <a:rPr lang="pt-PT" dirty="0" smtClean="0"/>
              <a:t>(Adaptado de: </a:t>
            </a:r>
          </a:p>
          <a:p>
            <a:r>
              <a:rPr lang="pt-PT" dirty="0" err="1" smtClean="0"/>
              <a:t>Lauriala</a:t>
            </a:r>
            <a:r>
              <a:rPr lang="pt-PT" dirty="0" smtClean="0"/>
              <a:t> &amp; </a:t>
            </a:r>
            <a:r>
              <a:rPr lang="pt-PT" dirty="0" err="1" smtClean="0"/>
              <a:t>Kukkonen</a:t>
            </a:r>
            <a:r>
              <a:rPr lang="pt-PT" dirty="0" smtClean="0"/>
              <a:t>, 2003)</a:t>
            </a:r>
            <a:endParaRPr lang="pt-PT" dirty="0"/>
          </a:p>
        </p:txBody>
      </p:sp>
      <p:sp>
        <p:nvSpPr>
          <p:cNvPr id="13" name="Rectângulo arredondado 12"/>
          <p:cNvSpPr/>
          <p:nvPr/>
        </p:nvSpPr>
        <p:spPr>
          <a:xfrm>
            <a:off x="0" y="4114800"/>
            <a:ext cx="2743200" cy="2743200"/>
          </a:xfrm>
          <a:prstGeom prst="roundRect">
            <a:avLst/>
          </a:prstGeom>
          <a:noFill/>
        </p:spPr>
        <p:style>
          <a:lnRef idx="3">
            <a:schemeClr val="lt1"/>
          </a:lnRef>
          <a:fillRef idx="1">
            <a:schemeClr val="dk1"/>
          </a:fillRef>
          <a:effectRef idx="1">
            <a:schemeClr val="dk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amond(in)">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nosso estudo…</a:t>
            </a:r>
            <a:endParaRPr lang="pt-PT" dirty="0"/>
          </a:p>
        </p:txBody>
      </p:sp>
      <p:graphicFrame>
        <p:nvGraphicFramePr>
          <p:cNvPr id="5" name="Marcador de Posição de Conteúdo 4"/>
          <p:cNvGraphicFramePr>
            <a:graphicFrameLocks noGrp="1"/>
          </p:cNvGraphicFramePr>
          <p:nvPr>
            <p:ph idx="1"/>
          </p:nvPr>
        </p:nvGraphicFramePr>
        <p:xfrm>
          <a:off x="457200" y="1600200"/>
          <a:ext cx="8229600" cy="457200"/>
        </p:xfrm>
        <a:graphic>
          <a:graphicData uri="http://schemas.openxmlformats.org/drawingml/2006/table">
            <a:tbl>
              <a:tblPr firstRow="1" bandRow="1">
                <a:tableStyleId>{3C2FFA5D-87B4-456A-9821-1D502468CF0F}</a:tableStyleId>
              </a:tblPr>
              <a:tblGrid>
                <a:gridCol w="4114800"/>
                <a:gridCol w="4114800"/>
              </a:tblGrid>
              <a:tr h="370840">
                <a:tc>
                  <a:txBody>
                    <a:bodyPr/>
                    <a:lstStyle/>
                    <a:p>
                      <a:pPr algn="ctr"/>
                      <a:r>
                        <a:rPr lang="pt-PT" sz="2400" dirty="0" err="1" smtClean="0"/>
                        <a:t>Objectivos</a:t>
                      </a:r>
                      <a:r>
                        <a:rPr lang="pt-PT" sz="2400" dirty="0" smtClean="0"/>
                        <a:t> de investigação</a:t>
                      </a:r>
                      <a:endParaRPr lang="pt-PT" sz="2400" dirty="0"/>
                    </a:p>
                  </a:txBody>
                  <a:tcPr/>
                </a:tc>
                <a:tc>
                  <a:txBody>
                    <a:bodyPr/>
                    <a:lstStyle/>
                    <a:p>
                      <a:pPr algn="ctr"/>
                      <a:r>
                        <a:rPr lang="pt-PT" sz="2400" dirty="0" smtClean="0"/>
                        <a:t>Questões de investigação</a:t>
                      </a:r>
                      <a:endParaRPr lang="pt-PT" sz="2400" dirty="0"/>
                    </a:p>
                  </a:txBody>
                  <a:tcPr/>
                </a:tc>
              </a:tr>
            </a:tbl>
          </a:graphicData>
        </a:graphic>
      </p:graphicFrame>
      <p:graphicFrame>
        <p:nvGraphicFramePr>
          <p:cNvPr id="6" name="Tabela 5"/>
          <p:cNvGraphicFramePr>
            <a:graphicFrameLocks noGrp="1"/>
          </p:cNvGraphicFramePr>
          <p:nvPr/>
        </p:nvGraphicFramePr>
        <p:xfrm>
          <a:off x="457200" y="4191000"/>
          <a:ext cx="8229600" cy="1645920"/>
        </p:xfrm>
        <a:graphic>
          <a:graphicData uri="http://schemas.openxmlformats.org/drawingml/2006/table">
            <a:tbl>
              <a:tblPr firstRow="1" bandRow="1">
                <a:tableStyleId>{BC89EF96-8CEA-46FF-86C4-4CE0E7609802}</a:tableStyleId>
              </a:tblPr>
              <a:tblGrid>
                <a:gridCol w="4114800"/>
                <a:gridCol w="4114800"/>
              </a:tblGrid>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PT" sz="2200" dirty="0" smtClean="0"/>
                        <a:t>Identificação de </a:t>
                      </a:r>
                      <a:r>
                        <a:rPr lang="pt-PT" sz="2200" dirty="0" smtClean="0">
                          <a:solidFill>
                            <a:schemeClr val="accent1">
                              <a:lumMod val="75000"/>
                            </a:schemeClr>
                          </a:solidFill>
                        </a:rPr>
                        <a:t>divergências / convergências </a:t>
                      </a:r>
                      <a:r>
                        <a:rPr lang="pt-PT" sz="2200" dirty="0" smtClean="0"/>
                        <a:t>entre os sujeitos </a:t>
                      </a:r>
                      <a:r>
                        <a:rPr lang="pt-PT" sz="2200" dirty="0" smtClean="0">
                          <a:solidFill>
                            <a:schemeClr val="accent1">
                              <a:lumMod val="75000"/>
                            </a:schemeClr>
                          </a:solidFill>
                        </a:rPr>
                        <a:t>professores de LP como LM </a:t>
                      </a:r>
                      <a:r>
                        <a:rPr lang="pt-PT" sz="2200" dirty="0" smtClean="0"/>
                        <a:t>e os sujeitos </a:t>
                      </a:r>
                      <a:r>
                        <a:rPr lang="pt-PT" sz="2200" dirty="0" smtClean="0">
                          <a:solidFill>
                            <a:schemeClr val="accent1">
                              <a:lumMod val="75000"/>
                            </a:schemeClr>
                          </a:solidFill>
                        </a:rPr>
                        <a:t>professores de LE.</a:t>
                      </a:r>
                      <a:endParaRPr lang="pt-PT" sz="22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pt-PT" sz="2200" u="none" strike="noStrike" kern="1200" cap="none" spc="0" normalizeH="0" baseline="0" noProof="0" dirty="0" smtClean="0">
                          <a:ln>
                            <a:noFill/>
                          </a:ln>
                          <a:effectLst/>
                          <a:uLnTx/>
                          <a:uFillTx/>
                        </a:rPr>
                        <a:t>Em que medida </a:t>
                      </a:r>
                      <a:r>
                        <a:rPr kumimoji="0" lang="pt-PT" sz="2200" u="none" strike="noStrike" kern="1200" cap="none" spc="0" normalizeH="0" baseline="0" noProof="0" dirty="0" smtClean="0">
                          <a:ln>
                            <a:noFill/>
                          </a:ln>
                          <a:solidFill>
                            <a:schemeClr val="accent1">
                              <a:lumMod val="75000"/>
                            </a:schemeClr>
                          </a:solidFill>
                          <a:effectLst/>
                          <a:uLnTx/>
                          <a:uFillTx/>
                        </a:rPr>
                        <a:t>as representações dos sujeitos diferem consoante sejam professores de LM ou de LE</a:t>
                      </a:r>
                      <a:r>
                        <a:rPr kumimoji="0" lang="pt-PT" sz="2200" u="none" strike="noStrike" kern="1200" cap="none" spc="0" normalizeH="0" baseline="0" noProof="0" dirty="0" smtClean="0">
                          <a:ln>
                            <a:noFill/>
                          </a:ln>
                          <a:effectLst/>
                          <a:uLnTx/>
                          <a:uFillTx/>
                        </a:rPr>
                        <a:t>?</a:t>
                      </a:r>
                    </a:p>
                    <a:p>
                      <a:endParaRPr lang="pt-PT" sz="1400" dirty="0"/>
                    </a:p>
                  </a:txBody>
                  <a:tcPr/>
                </a:tc>
              </a:tr>
            </a:tbl>
          </a:graphicData>
        </a:graphic>
      </p:graphicFrame>
      <p:graphicFrame>
        <p:nvGraphicFramePr>
          <p:cNvPr id="7" name="Tabela 6"/>
          <p:cNvGraphicFramePr>
            <a:graphicFrameLocks noGrp="1"/>
          </p:cNvGraphicFramePr>
          <p:nvPr/>
        </p:nvGraphicFramePr>
        <p:xfrm>
          <a:off x="457200" y="2286000"/>
          <a:ext cx="8229600" cy="1767840"/>
        </p:xfrm>
        <a:graphic>
          <a:graphicData uri="http://schemas.openxmlformats.org/drawingml/2006/table">
            <a:tbl>
              <a:tblPr firstRow="1" bandRow="1">
                <a:tableStyleId>{BC89EF96-8CEA-46FF-86C4-4CE0E7609802}</a:tableStyleId>
              </a:tblPr>
              <a:tblGrid>
                <a:gridCol w="4114800"/>
                <a:gridCol w="4114800"/>
              </a:tblGrid>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PT" sz="2200" dirty="0" smtClean="0"/>
                        <a:t>Explicitação das </a:t>
                      </a:r>
                      <a:r>
                        <a:rPr lang="pt-PT" sz="2200" dirty="0" smtClean="0">
                          <a:solidFill>
                            <a:schemeClr val="accent1">
                              <a:lumMod val="75000"/>
                            </a:schemeClr>
                          </a:solidFill>
                        </a:rPr>
                        <a:t>representações dos sujeitos </a:t>
                      </a:r>
                      <a:r>
                        <a:rPr lang="pt-PT" sz="2200" dirty="0" smtClean="0"/>
                        <a:t>relativamente à </a:t>
                      </a:r>
                      <a:r>
                        <a:rPr lang="pt-PT" sz="2200" dirty="0" smtClean="0">
                          <a:solidFill>
                            <a:schemeClr val="accent1">
                              <a:lumMod val="75000"/>
                            </a:schemeClr>
                          </a:solidFill>
                        </a:rPr>
                        <a:t>identidade profissional docente </a:t>
                      </a:r>
                      <a:r>
                        <a:rPr lang="pt-PT" sz="2200" dirty="0" smtClean="0">
                          <a:solidFill>
                            <a:schemeClr val="tx1"/>
                          </a:solidFill>
                        </a:rPr>
                        <a:t>em contextos multilingues e multiculturais</a:t>
                      </a:r>
                      <a:r>
                        <a:rPr lang="pt-PT" sz="2200" dirty="0" smtClean="0"/>
                        <a:t>.</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pt-PT" sz="2200" b="0" i="0" u="none" strike="noStrike" kern="1200" cap="none" spc="0" normalizeH="0" baseline="0" noProof="0" dirty="0" smtClean="0">
                          <a:ln>
                            <a:noFill/>
                          </a:ln>
                          <a:solidFill>
                            <a:schemeClr val="accent1">
                              <a:lumMod val="75000"/>
                            </a:schemeClr>
                          </a:solidFill>
                          <a:effectLst/>
                          <a:uLnTx/>
                          <a:uFillTx/>
                          <a:latin typeface="+mn-lt"/>
                          <a:ea typeface="+mn-ea"/>
                          <a:cs typeface="+mn-cs"/>
                        </a:rPr>
                        <a:t>Que papéis e competências </a:t>
                      </a:r>
                      <a:r>
                        <a:rPr kumimoji="0" lang="pt-PT" sz="2200" b="0" i="0" u="none" strike="noStrike" kern="1200" cap="none" spc="0" normalizeH="0" baseline="0" noProof="0" dirty="0" smtClean="0">
                          <a:ln>
                            <a:noFill/>
                          </a:ln>
                          <a:solidFill>
                            <a:schemeClr val="tx1"/>
                          </a:solidFill>
                          <a:effectLst/>
                          <a:uLnTx/>
                          <a:uFillTx/>
                          <a:latin typeface="+mn-lt"/>
                          <a:ea typeface="+mn-ea"/>
                          <a:cs typeface="+mn-cs"/>
                        </a:rPr>
                        <a:t>associam os sujeitos a um professor de línguas em contextos multilingues e multiculturais?</a:t>
                      </a:r>
                      <a:endParaRPr lang="pt-PT" sz="2200"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nosso estudo…</a:t>
            </a:r>
            <a:endParaRPr lang="pt-PT" dirty="0"/>
          </a:p>
        </p:txBody>
      </p:sp>
      <p:sp>
        <p:nvSpPr>
          <p:cNvPr id="5" name="Rectangle 5"/>
          <p:cNvSpPr>
            <a:spLocks noChangeArrowheads="1"/>
          </p:cNvSpPr>
          <p:nvPr/>
        </p:nvSpPr>
        <p:spPr bwMode="auto">
          <a:xfrm>
            <a:off x="228600" y="1624012"/>
            <a:ext cx="8540750" cy="4852988"/>
          </a:xfrm>
          <a:prstGeom prst="rect">
            <a:avLst/>
          </a:prstGeom>
          <a:noFill/>
          <a:ln w="9525">
            <a:noFill/>
            <a:miter lim="800000"/>
            <a:headEnd/>
            <a:tailEnd/>
          </a:ln>
          <a:effectLst/>
        </p:spPr>
        <p:txBody>
          <a:bodyPr/>
          <a:lstStyle/>
          <a:p>
            <a:pPr marL="438912" indent="-320040">
              <a:buClr>
                <a:schemeClr val="accent1"/>
              </a:buClr>
              <a:buSzPct val="80000"/>
              <a:buFont typeface="Wingdings 2"/>
              <a:buChar char=""/>
            </a:pPr>
            <a:r>
              <a:rPr lang="pt-PT" sz="3200" dirty="0" smtClean="0">
                <a:solidFill>
                  <a:schemeClr val="accent1">
                    <a:lumMod val="75000"/>
                  </a:schemeClr>
                </a:solidFill>
              </a:rPr>
              <a:t>Contexto de Recolha dos Dados:</a:t>
            </a:r>
          </a:p>
          <a:p>
            <a:pPr marL="342900" indent="-342900" algn="ctr">
              <a:spcBef>
                <a:spcPct val="20000"/>
              </a:spcBef>
            </a:pPr>
            <a:r>
              <a:rPr lang="pt-PT" sz="3600" b="1" i="1" u="none" dirty="0" smtClean="0"/>
              <a:t>O </a:t>
            </a:r>
            <a:r>
              <a:rPr lang="pt-PT" sz="3600" b="1" i="1" u="none" dirty="0"/>
              <a:t>Professor Intercultural</a:t>
            </a:r>
          </a:p>
          <a:p>
            <a:pPr marL="342900" indent="-342900">
              <a:spcBef>
                <a:spcPct val="20000"/>
              </a:spcBef>
            </a:pPr>
            <a:r>
              <a:rPr lang="pt-PT" sz="2400" u="none" dirty="0" smtClean="0">
                <a:solidFill>
                  <a:schemeClr val="accent1">
                    <a:lumMod val="75000"/>
                  </a:schemeClr>
                </a:solidFill>
              </a:rPr>
              <a:t>Curso </a:t>
            </a:r>
            <a:r>
              <a:rPr lang="pt-PT" sz="2400" u="none" dirty="0">
                <a:solidFill>
                  <a:schemeClr val="accent1">
                    <a:lumMod val="75000"/>
                  </a:schemeClr>
                </a:solidFill>
              </a:rPr>
              <a:t>de Formação</a:t>
            </a:r>
            <a:r>
              <a:rPr lang="pt-PT" sz="2400" u="none" dirty="0"/>
              <a:t>			</a:t>
            </a:r>
            <a:r>
              <a:rPr lang="pt-PT" sz="2400" u="none" dirty="0">
                <a:solidFill>
                  <a:schemeClr val="accent1">
                    <a:lumMod val="75000"/>
                  </a:schemeClr>
                </a:solidFill>
              </a:rPr>
              <a:t>Oficina de Formação</a:t>
            </a:r>
          </a:p>
          <a:p>
            <a:pPr marL="342900" indent="-342900">
              <a:spcBef>
                <a:spcPct val="20000"/>
              </a:spcBef>
            </a:pPr>
            <a:r>
              <a:rPr lang="pt-PT" sz="2400" u="none" dirty="0"/>
              <a:t>   25h </a:t>
            </a:r>
            <a:r>
              <a:rPr lang="pt-PT" sz="2400" dirty="0" smtClean="0"/>
              <a:t>		</a:t>
            </a:r>
            <a:r>
              <a:rPr lang="pt-PT" sz="2400" u="none" dirty="0"/>
              <a:t>			40h + 10h </a:t>
            </a:r>
          </a:p>
          <a:p>
            <a:pPr marL="342900" indent="-342900">
              <a:spcBef>
                <a:spcPct val="20000"/>
              </a:spcBef>
            </a:pPr>
            <a:endParaRPr lang="pt-PT" sz="2400" u="none" dirty="0"/>
          </a:p>
          <a:p>
            <a:pPr marL="342900" indent="-342900">
              <a:spcBef>
                <a:spcPct val="20000"/>
              </a:spcBef>
              <a:buFontTx/>
              <a:buChar char="-"/>
            </a:pPr>
            <a:r>
              <a:rPr lang="pt-PT" sz="2400" u="none" dirty="0" smtClean="0"/>
              <a:t>Informativo</a:t>
            </a:r>
            <a:r>
              <a:rPr lang="pt-PT" sz="2400" u="none" dirty="0"/>
              <a:t>;			- Experiencial;</a:t>
            </a:r>
          </a:p>
          <a:p>
            <a:pPr marL="342900" indent="-342900">
              <a:spcBef>
                <a:spcPct val="20000"/>
              </a:spcBef>
              <a:buFontTx/>
              <a:buChar char="-"/>
            </a:pPr>
            <a:r>
              <a:rPr lang="pt-PT" sz="2400" u="none" dirty="0"/>
              <a:t>Foco: </a:t>
            </a:r>
            <a:r>
              <a:rPr lang="pt-PT" sz="2400" u="none" dirty="0" smtClean="0"/>
              <a:t>aprofundamento</a:t>
            </a:r>
            <a:r>
              <a:rPr lang="pt-PT" sz="2400" u="none" dirty="0"/>
              <a:t>	</a:t>
            </a:r>
            <a:r>
              <a:rPr lang="pt-PT" sz="2400" u="none" dirty="0" smtClean="0"/>
              <a:t>	- </a:t>
            </a:r>
            <a:r>
              <a:rPr lang="pt-PT" sz="2400" u="none" dirty="0"/>
              <a:t>Foco: inovação de</a:t>
            </a:r>
          </a:p>
          <a:p>
            <a:pPr marL="342900" indent="-342900">
              <a:spcBef>
                <a:spcPct val="20000"/>
              </a:spcBef>
            </a:pPr>
            <a:r>
              <a:rPr lang="pt-PT" sz="2400" dirty="0" smtClean="0"/>
              <a:t>d</a:t>
            </a:r>
            <a:r>
              <a:rPr lang="pt-PT" sz="2400" u="none" dirty="0" smtClean="0"/>
              <a:t>e questões teóricas;</a:t>
            </a:r>
            <a:r>
              <a:rPr lang="pt-PT" sz="2400" u="none" dirty="0"/>
              <a:t>		</a:t>
            </a:r>
            <a:r>
              <a:rPr lang="pt-PT" sz="2400" u="none" dirty="0" smtClean="0"/>
              <a:t>	práticas </a:t>
            </a:r>
            <a:r>
              <a:rPr lang="pt-PT" sz="2400" u="none" dirty="0"/>
              <a:t>profissionais.</a:t>
            </a:r>
          </a:p>
          <a:p>
            <a:pPr marL="342900" indent="-342900">
              <a:spcBef>
                <a:spcPct val="20000"/>
              </a:spcBef>
              <a:buFontTx/>
              <a:buChar char="-"/>
            </a:pPr>
            <a:r>
              <a:rPr lang="pt-PT" sz="2400" u="none" dirty="0" smtClean="0"/>
              <a:t>Participantes</a:t>
            </a:r>
            <a:r>
              <a:rPr lang="pt-PT" sz="2400" u="none" dirty="0"/>
              <a:t>: </a:t>
            </a:r>
            <a:r>
              <a:rPr lang="pt-PT" sz="2400" u="none" dirty="0" smtClean="0"/>
              <a:t>12 </a:t>
            </a:r>
            <a:r>
              <a:rPr lang="pt-PT" sz="2400" u="none" dirty="0"/>
              <a:t>profs.		- Participantes: 7 profs</a:t>
            </a:r>
            <a:r>
              <a:rPr lang="pt-PT" sz="2400" u="none" dirty="0" smtClean="0"/>
              <a:t>.</a:t>
            </a:r>
          </a:p>
          <a:p>
            <a:pPr marL="342900" indent="-342900">
              <a:spcBef>
                <a:spcPct val="20000"/>
              </a:spcBef>
              <a:buFontTx/>
              <a:buChar char="-"/>
            </a:pPr>
            <a:endParaRPr lang="pt-PT" sz="1000" dirty="0" smtClean="0"/>
          </a:p>
          <a:p>
            <a:pPr marL="342900" indent="-342900">
              <a:spcBef>
                <a:spcPct val="20000"/>
              </a:spcBef>
            </a:pPr>
            <a:r>
              <a:rPr lang="pt-PT" b="1" dirty="0" smtClean="0">
                <a:solidFill>
                  <a:schemeClr val="accent1">
                    <a:lumMod val="75000"/>
                  </a:schemeClr>
                </a:solidFill>
              </a:rPr>
              <a:t>NB: </a:t>
            </a:r>
            <a:r>
              <a:rPr lang="pt-PT" dirty="0" smtClean="0"/>
              <a:t>3 participantes frequentaram o plano de formação na íntegra, pelo que os sujeitos do estudo são </a:t>
            </a:r>
            <a:r>
              <a:rPr lang="pt-PT" dirty="0" err="1" smtClean="0"/>
              <a:t>efectivamente</a:t>
            </a:r>
            <a:r>
              <a:rPr lang="pt-PT" dirty="0" smtClean="0"/>
              <a:t> 16</a:t>
            </a:r>
            <a:r>
              <a:rPr lang="pt-PT" sz="2400" dirty="0" smtClean="0"/>
              <a:t>.</a:t>
            </a:r>
            <a:endParaRPr lang="pt-PT" sz="2400" u="none" dirty="0"/>
          </a:p>
          <a:p>
            <a:pPr marL="342900" indent="-342900">
              <a:spcBef>
                <a:spcPct val="20000"/>
              </a:spcBef>
            </a:pPr>
            <a:endParaRPr lang="pt-PT" sz="3200" u="none" dirty="0">
              <a:solidFill>
                <a:srgbClr val="C0C0C0"/>
              </a:solidFill>
            </a:endParaRPr>
          </a:p>
          <a:p>
            <a:pPr marL="342900" indent="-342900" algn="ctr">
              <a:spcBef>
                <a:spcPct val="20000"/>
              </a:spcBef>
            </a:pPr>
            <a:endParaRPr lang="pt-PT" sz="3200" u="none" dirty="0">
              <a:solidFill>
                <a:srgbClr val="C0C0C0"/>
              </a:solidFill>
            </a:endParaRPr>
          </a:p>
        </p:txBody>
      </p:sp>
      <p:sp>
        <p:nvSpPr>
          <p:cNvPr id="6" name="AutoShape 6"/>
          <p:cNvSpPr>
            <a:spLocks noChangeArrowheads="1"/>
          </p:cNvSpPr>
          <p:nvPr/>
        </p:nvSpPr>
        <p:spPr bwMode="auto">
          <a:xfrm rot="13378180">
            <a:off x="3450820" y="2752203"/>
            <a:ext cx="798513" cy="825500"/>
          </a:xfrm>
          <a:custGeom>
            <a:avLst/>
            <a:gdLst>
              <a:gd name="G0" fmla="+- 10521 0 0"/>
              <a:gd name="G1" fmla="+- 18514 0 0"/>
              <a:gd name="G2" fmla="+- 6171 0 0"/>
              <a:gd name="G3" fmla="*/ 10521 1 2"/>
              <a:gd name="G4" fmla="+- G3 10800 0"/>
              <a:gd name="G5" fmla="+- 21600 10521 18514"/>
              <a:gd name="G6" fmla="+- 18514 6171 0"/>
              <a:gd name="G7" fmla="*/ G6 1 2"/>
              <a:gd name="G8" fmla="*/ 18514 2 1"/>
              <a:gd name="G9" fmla="+- G8 0 21600"/>
              <a:gd name="G10" fmla="+- G5 0 G4"/>
              <a:gd name="G11" fmla="+- 10521 0 G4"/>
              <a:gd name="G12" fmla="*/ G2 G10 G11"/>
              <a:gd name="T0" fmla="*/ 16061 w 21600"/>
              <a:gd name="T1" fmla="*/ 0 h 21600"/>
              <a:gd name="T2" fmla="*/ 10521 w 21600"/>
              <a:gd name="T3" fmla="*/ 6171 h 21600"/>
              <a:gd name="T4" fmla="*/ 6171 w 21600"/>
              <a:gd name="T5" fmla="*/ 10521 h 21600"/>
              <a:gd name="T6" fmla="*/ 0 w 21600"/>
              <a:gd name="T7" fmla="*/ 16061 h 21600"/>
              <a:gd name="T8" fmla="*/ 6171 w 21600"/>
              <a:gd name="T9" fmla="*/ 21600 h 21600"/>
              <a:gd name="T10" fmla="*/ 12343 w 21600"/>
              <a:gd name="T11" fmla="*/ 18514 h 21600"/>
              <a:gd name="T12" fmla="*/ 18514 w 21600"/>
              <a:gd name="T13" fmla="*/ 12343 h 21600"/>
              <a:gd name="T14" fmla="*/ 21600 w 21600"/>
              <a:gd name="T15" fmla="*/ 6171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G12 w 21600"/>
              <a:gd name="T25" fmla="*/ G5 h 21600"/>
              <a:gd name="T26" fmla="*/ G1 w 21600"/>
              <a:gd name="T27" fmla="*/ G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6061" y="0"/>
                </a:moveTo>
                <a:lnTo>
                  <a:pt x="10521" y="6171"/>
                </a:lnTo>
                <a:lnTo>
                  <a:pt x="13607" y="6171"/>
                </a:lnTo>
                <a:lnTo>
                  <a:pt x="13607" y="13607"/>
                </a:lnTo>
                <a:lnTo>
                  <a:pt x="6171" y="13607"/>
                </a:lnTo>
                <a:lnTo>
                  <a:pt x="6171" y="10521"/>
                </a:lnTo>
                <a:lnTo>
                  <a:pt x="0" y="16061"/>
                </a:lnTo>
                <a:lnTo>
                  <a:pt x="6171" y="21600"/>
                </a:lnTo>
                <a:lnTo>
                  <a:pt x="6171" y="18514"/>
                </a:lnTo>
                <a:lnTo>
                  <a:pt x="18514" y="18514"/>
                </a:lnTo>
                <a:lnTo>
                  <a:pt x="18514" y="6171"/>
                </a:lnTo>
                <a:lnTo>
                  <a:pt x="21600" y="6171"/>
                </a:lnTo>
                <a:close/>
              </a:path>
            </a:pathLst>
          </a:custGeom>
          <a:solidFill>
            <a:schemeClr val="accent1"/>
          </a:solidFill>
          <a:ln w="9525">
            <a:solidFill>
              <a:schemeClr val="bg1"/>
            </a:solidFill>
            <a:miter lim="800000"/>
            <a:headEnd/>
            <a:tailEnd/>
          </a:ln>
        </p:spPr>
        <p:txBody>
          <a:bodyPr wrap="none" anchor="ctr"/>
          <a:lstStyle/>
          <a:p>
            <a:endParaRPr lang="pt-PT"/>
          </a:p>
        </p:txBody>
      </p:sp>
      <p:sp>
        <p:nvSpPr>
          <p:cNvPr id="7" name="AutoShape 7"/>
          <p:cNvSpPr>
            <a:spLocks noChangeArrowheads="1"/>
          </p:cNvSpPr>
          <p:nvPr/>
        </p:nvSpPr>
        <p:spPr bwMode="auto">
          <a:xfrm>
            <a:off x="1066800" y="3690937"/>
            <a:ext cx="576263" cy="576263"/>
          </a:xfrm>
          <a:prstGeom prst="downArrow">
            <a:avLst>
              <a:gd name="adj1" fmla="val 50000"/>
              <a:gd name="adj2" fmla="val 25000"/>
            </a:avLst>
          </a:prstGeom>
          <a:solidFill>
            <a:schemeClr val="accent1"/>
          </a:solidFill>
          <a:ln w="9525">
            <a:solidFill>
              <a:schemeClr val="bg1"/>
            </a:solidFill>
            <a:miter lim="800000"/>
            <a:headEnd/>
            <a:tailEnd/>
          </a:ln>
          <a:effectLst/>
        </p:spPr>
        <p:txBody>
          <a:bodyPr wrap="none" anchor="ctr"/>
          <a:lstStyle/>
          <a:p>
            <a:endParaRPr lang="pt-PT"/>
          </a:p>
        </p:txBody>
      </p:sp>
      <p:sp>
        <p:nvSpPr>
          <p:cNvPr id="8" name="AutoShape 7"/>
          <p:cNvSpPr>
            <a:spLocks noChangeArrowheads="1"/>
          </p:cNvSpPr>
          <p:nvPr/>
        </p:nvSpPr>
        <p:spPr bwMode="auto">
          <a:xfrm>
            <a:off x="5334000" y="3690937"/>
            <a:ext cx="576263" cy="576263"/>
          </a:xfrm>
          <a:prstGeom prst="downArrow">
            <a:avLst>
              <a:gd name="adj1" fmla="val 50000"/>
              <a:gd name="adj2" fmla="val 25000"/>
            </a:avLst>
          </a:prstGeom>
          <a:solidFill>
            <a:schemeClr val="accent1"/>
          </a:solidFill>
          <a:ln w="9525">
            <a:solidFill>
              <a:schemeClr val="bg1"/>
            </a:solidFill>
            <a:miter lim="800000"/>
            <a:headEnd/>
            <a:tailEnd/>
          </a:ln>
          <a:effectLst/>
        </p:spPr>
        <p:txBody>
          <a:bodyPr wrap="none" anchor="ctr"/>
          <a:lstStyle/>
          <a:p>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Effect transition="in" filter="checkerboard(across)">
                                      <p:cBhvr>
                                        <p:cTn id="5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nosso estudo…</a:t>
            </a:r>
            <a:endParaRPr lang="pt-PT" dirty="0"/>
          </a:p>
        </p:txBody>
      </p:sp>
      <p:sp>
        <p:nvSpPr>
          <p:cNvPr id="3" name="Marcador de Posição de Conteúdo 2"/>
          <p:cNvSpPr>
            <a:spLocks noGrp="1"/>
          </p:cNvSpPr>
          <p:nvPr>
            <p:ph idx="1"/>
          </p:nvPr>
        </p:nvSpPr>
        <p:spPr>
          <a:xfrm>
            <a:off x="457200" y="1600201"/>
            <a:ext cx="8229600" cy="5257800"/>
          </a:xfrm>
        </p:spPr>
        <p:txBody>
          <a:bodyPr>
            <a:normAutofit/>
          </a:bodyPr>
          <a:lstStyle/>
          <a:p>
            <a:r>
              <a:rPr lang="pt-PT" dirty="0" smtClean="0">
                <a:solidFill>
                  <a:schemeClr val="accent1">
                    <a:lumMod val="75000"/>
                  </a:schemeClr>
                </a:solidFill>
              </a:rPr>
              <a:t>Sujeitos do estudo</a:t>
            </a:r>
            <a:r>
              <a:rPr lang="pt-PT" dirty="0" smtClean="0"/>
              <a:t>: caracterização</a:t>
            </a:r>
          </a:p>
          <a:p>
            <a:endParaRPr lang="pt-PT" dirty="0" smtClean="0"/>
          </a:p>
          <a:p>
            <a:pPr lvl="1"/>
            <a:endParaRPr lang="pt-PT" dirty="0" smtClean="0"/>
          </a:p>
          <a:p>
            <a:pPr lvl="1">
              <a:buNone/>
            </a:pPr>
            <a:endParaRPr lang="pt-PT" dirty="0" smtClean="0"/>
          </a:p>
          <a:p>
            <a:pPr lvl="1"/>
            <a:endParaRPr lang="pt-PT" dirty="0" smtClean="0"/>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graphicFrame>
        <p:nvGraphicFramePr>
          <p:cNvPr id="5" name="Tabela 4"/>
          <p:cNvGraphicFramePr>
            <a:graphicFrameLocks noGrp="1"/>
          </p:cNvGraphicFramePr>
          <p:nvPr/>
        </p:nvGraphicFramePr>
        <p:xfrm>
          <a:off x="228600" y="2286000"/>
          <a:ext cx="8763000" cy="4358640"/>
        </p:xfrm>
        <a:graphic>
          <a:graphicData uri="http://schemas.openxmlformats.org/drawingml/2006/table">
            <a:tbl>
              <a:tblPr firstRow="1" bandRow="1">
                <a:tableStyleId>{D113A9D2-9D6B-4929-AA2D-F23B5EE8CBE7}</a:tableStyleId>
              </a:tblPr>
              <a:tblGrid>
                <a:gridCol w="1752600"/>
                <a:gridCol w="1752600"/>
                <a:gridCol w="1752600"/>
                <a:gridCol w="1752600"/>
                <a:gridCol w="1752600"/>
              </a:tblGrid>
              <a:tr h="370840">
                <a:tc>
                  <a:txBody>
                    <a:bodyPr/>
                    <a:lstStyle/>
                    <a:p>
                      <a:pPr algn="ctr"/>
                      <a:r>
                        <a:rPr lang="pt-PT" sz="2000" dirty="0" smtClean="0">
                          <a:solidFill>
                            <a:schemeClr val="bg1"/>
                          </a:solidFill>
                        </a:rPr>
                        <a:t>Habilitações académicas</a:t>
                      </a:r>
                      <a:endParaRPr lang="pt-PT" sz="2000" dirty="0">
                        <a:solidFill>
                          <a:schemeClr val="bg1"/>
                        </a:solidFill>
                      </a:endParaRPr>
                    </a:p>
                  </a:txBody>
                  <a:tcPr/>
                </a:tc>
                <a:tc>
                  <a:txBody>
                    <a:bodyPr/>
                    <a:lstStyle/>
                    <a:p>
                      <a:pPr algn="ctr"/>
                      <a:r>
                        <a:rPr lang="pt-PT" sz="2000" dirty="0" smtClean="0">
                          <a:solidFill>
                            <a:schemeClr val="bg1"/>
                          </a:solidFill>
                        </a:rPr>
                        <a:t>Níveis de Ensino</a:t>
                      </a:r>
                      <a:endParaRPr lang="pt-PT" sz="2000" dirty="0">
                        <a:solidFill>
                          <a:schemeClr val="bg1"/>
                        </a:solidFill>
                      </a:endParaRPr>
                    </a:p>
                  </a:txBody>
                  <a:tcPr/>
                </a:tc>
                <a:tc>
                  <a:txBody>
                    <a:bodyPr/>
                    <a:lstStyle/>
                    <a:p>
                      <a:pPr algn="ctr"/>
                      <a:endParaRPr lang="pt-PT" sz="2000" dirty="0" smtClean="0">
                        <a:solidFill>
                          <a:schemeClr val="bg1"/>
                        </a:solidFill>
                      </a:endParaRPr>
                    </a:p>
                    <a:p>
                      <a:pPr algn="ctr"/>
                      <a:r>
                        <a:rPr lang="pt-PT" sz="2000" dirty="0" smtClean="0">
                          <a:solidFill>
                            <a:schemeClr val="bg1"/>
                          </a:solidFill>
                        </a:rPr>
                        <a:t>Línguas</a:t>
                      </a:r>
                      <a:endParaRPr lang="pt-PT" sz="2000" dirty="0">
                        <a:solidFill>
                          <a:schemeClr val="bg1"/>
                        </a:solidFill>
                      </a:endParaRPr>
                    </a:p>
                  </a:txBody>
                  <a:tcPr/>
                </a:tc>
                <a:tc>
                  <a:txBody>
                    <a:bodyPr/>
                    <a:lstStyle/>
                    <a:p>
                      <a:pPr algn="ctr"/>
                      <a:r>
                        <a:rPr lang="pt-PT" sz="2000" dirty="0" smtClean="0">
                          <a:solidFill>
                            <a:schemeClr val="bg1"/>
                          </a:solidFill>
                        </a:rPr>
                        <a:t>Categoria</a:t>
                      </a:r>
                      <a:r>
                        <a:rPr lang="pt-PT" sz="2000" baseline="0" dirty="0" smtClean="0">
                          <a:solidFill>
                            <a:schemeClr val="bg1"/>
                          </a:solidFill>
                        </a:rPr>
                        <a:t> Profissional</a:t>
                      </a:r>
                      <a:endParaRPr lang="pt-PT" sz="2000" dirty="0">
                        <a:solidFill>
                          <a:schemeClr val="bg1"/>
                        </a:solidFill>
                      </a:endParaRPr>
                    </a:p>
                  </a:txBody>
                  <a:tcPr/>
                </a:tc>
                <a:tc>
                  <a:txBody>
                    <a:bodyPr/>
                    <a:lstStyle/>
                    <a:p>
                      <a:pPr algn="ctr"/>
                      <a:r>
                        <a:rPr lang="pt-PT" sz="2000" dirty="0" smtClean="0">
                          <a:solidFill>
                            <a:schemeClr val="bg1"/>
                          </a:solidFill>
                        </a:rPr>
                        <a:t>Escalão</a:t>
                      </a:r>
                      <a:r>
                        <a:rPr lang="pt-PT" sz="2000" baseline="0" dirty="0" smtClean="0">
                          <a:solidFill>
                            <a:schemeClr val="bg1"/>
                          </a:solidFill>
                        </a:rPr>
                        <a:t> Profissional</a:t>
                      </a:r>
                      <a:endParaRPr lang="pt-PT" sz="2000" dirty="0">
                        <a:solidFill>
                          <a:schemeClr val="bg1"/>
                        </a:solidFill>
                      </a:endParaRPr>
                    </a:p>
                  </a:txBody>
                  <a:tcPr/>
                </a:tc>
              </a:tr>
              <a:tr h="370840">
                <a:tc>
                  <a:txBody>
                    <a:bodyPr/>
                    <a:lstStyle/>
                    <a:p>
                      <a:r>
                        <a:rPr lang="pt-PT" dirty="0" smtClean="0">
                          <a:solidFill>
                            <a:schemeClr val="bg1"/>
                          </a:solidFill>
                        </a:rPr>
                        <a:t>Licenciatura:</a:t>
                      </a:r>
                      <a:r>
                        <a:rPr lang="pt-PT" baseline="0" dirty="0" smtClean="0">
                          <a:solidFill>
                            <a:schemeClr val="bg1"/>
                          </a:solidFill>
                        </a:rPr>
                        <a:t> </a:t>
                      </a:r>
                      <a:r>
                        <a:rPr lang="pt-PT" baseline="0" smtClean="0">
                          <a:solidFill>
                            <a:schemeClr val="bg1"/>
                          </a:solidFill>
                        </a:rPr>
                        <a:t>12;</a:t>
                      </a:r>
                    </a:p>
                    <a:p>
                      <a:endParaRPr lang="pt-PT" baseline="0" dirty="0" smtClean="0">
                        <a:solidFill>
                          <a:schemeClr val="bg1"/>
                        </a:solidFill>
                      </a:endParaRPr>
                    </a:p>
                    <a:p>
                      <a:r>
                        <a:rPr lang="pt-PT" baseline="0" dirty="0" smtClean="0">
                          <a:solidFill>
                            <a:schemeClr val="bg1"/>
                          </a:solidFill>
                        </a:rPr>
                        <a:t>Pós-Graduação (Gestão Curricular</a:t>
                      </a:r>
                      <a:r>
                        <a:rPr lang="pt-PT" baseline="0" smtClean="0">
                          <a:solidFill>
                            <a:schemeClr val="bg1"/>
                          </a:solidFill>
                        </a:rPr>
                        <a:t>): 1;</a:t>
                      </a:r>
                    </a:p>
                    <a:p>
                      <a:endParaRPr lang="pt-PT" baseline="0" dirty="0" smtClean="0">
                        <a:solidFill>
                          <a:schemeClr val="bg1"/>
                        </a:solidFill>
                      </a:endParaRPr>
                    </a:p>
                    <a:p>
                      <a:r>
                        <a:rPr lang="pt-PT" baseline="0" dirty="0" smtClean="0">
                          <a:solidFill>
                            <a:schemeClr val="bg1"/>
                          </a:solidFill>
                        </a:rPr>
                        <a:t>Mestrado (</a:t>
                      </a:r>
                      <a:r>
                        <a:rPr lang="pt-PT" baseline="0" dirty="0" err="1" smtClean="0">
                          <a:solidFill>
                            <a:schemeClr val="bg1"/>
                          </a:solidFill>
                        </a:rPr>
                        <a:t>Didáctica</a:t>
                      </a:r>
                      <a:r>
                        <a:rPr lang="pt-PT" baseline="0" dirty="0" smtClean="0">
                          <a:solidFill>
                            <a:schemeClr val="bg1"/>
                          </a:solidFill>
                        </a:rPr>
                        <a:t> de Línguas</a:t>
                      </a:r>
                      <a:r>
                        <a:rPr lang="pt-PT" baseline="0" smtClean="0">
                          <a:solidFill>
                            <a:schemeClr val="bg1"/>
                          </a:solidFill>
                        </a:rPr>
                        <a:t>): 2;</a:t>
                      </a:r>
                    </a:p>
                    <a:p>
                      <a:endParaRPr lang="pt-PT" baseline="0" dirty="0" smtClean="0">
                        <a:solidFill>
                          <a:schemeClr val="bg1"/>
                        </a:solidFill>
                      </a:endParaRPr>
                    </a:p>
                    <a:p>
                      <a:r>
                        <a:rPr lang="pt-PT" baseline="0" dirty="0" smtClean="0">
                          <a:solidFill>
                            <a:schemeClr val="bg1"/>
                          </a:solidFill>
                        </a:rPr>
                        <a:t>Mestrado (Literatura Portuguesa</a:t>
                      </a:r>
                      <a:r>
                        <a:rPr lang="pt-PT" baseline="0" smtClean="0">
                          <a:solidFill>
                            <a:schemeClr val="bg1"/>
                          </a:solidFill>
                        </a:rPr>
                        <a:t>): 1.</a:t>
                      </a:r>
                      <a:endParaRPr lang="pt-PT" dirty="0">
                        <a:solidFill>
                          <a:schemeClr val="bg1"/>
                        </a:solidFill>
                      </a:endParaRPr>
                    </a:p>
                  </a:txBody>
                  <a:tcPr/>
                </a:tc>
                <a:tc>
                  <a:txBody>
                    <a:bodyPr/>
                    <a:lstStyle/>
                    <a:p>
                      <a:r>
                        <a:rPr lang="pt-PT" dirty="0" smtClean="0">
                          <a:solidFill>
                            <a:schemeClr val="bg1"/>
                          </a:solidFill>
                        </a:rPr>
                        <a:t>3º Ciclo: 2;</a:t>
                      </a:r>
                    </a:p>
                    <a:p>
                      <a:endParaRPr lang="pt-PT" dirty="0" smtClean="0">
                        <a:solidFill>
                          <a:schemeClr val="bg1"/>
                        </a:solidFill>
                      </a:endParaRPr>
                    </a:p>
                    <a:p>
                      <a:r>
                        <a:rPr lang="pt-PT" dirty="0" smtClean="0">
                          <a:solidFill>
                            <a:schemeClr val="bg1"/>
                          </a:solidFill>
                        </a:rPr>
                        <a:t>Secundário: 6;</a:t>
                      </a:r>
                    </a:p>
                    <a:p>
                      <a:endParaRPr lang="pt-PT" dirty="0" smtClean="0">
                        <a:solidFill>
                          <a:schemeClr val="bg1"/>
                        </a:solidFill>
                      </a:endParaRPr>
                    </a:p>
                    <a:p>
                      <a:r>
                        <a:rPr lang="pt-PT" dirty="0" smtClean="0">
                          <a:solidFill>
                            <a:schemeClr val="bg1"/>
                          </a:solidFill>
                        </a:rPr>
                        <a:t>3º Ciclo e Secundário: 8.</a:t>
                      </a:r>
                      <a:endParaRPr lang="pt-PT" dirty="0">
                        <a:solidFill>
                          <a:schemeClr val="bg1"/>
                        </a:solidFill>
                      </a:endParaRPr>
                    </a:p>
                  </a:txBody>
                  <a:tcPr/>
                </a:tc>
                <a:tc>
                  <a:txBody>
                    <a:bodyPr/>
                    <a:lstStyle/>
                    <a:p>
                      <a:r>
                        <a:rPr lang="pt-PT" b="1" dirty="0" smtClean="0">
                          <a:solidFill>
                            <a:schemeClr val="bg1"/>
                          </a:solidFill>
                        </a:rPr>
                        <a:t>Inglês: 11;</a:t>
                      </a:r>
                    </a:p>
                    <a:p>
                      <a:endParaRPr lang="pt-PT" b="1"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pt-PT" b="1" dirty="0" smtClean="0">
                          <a:solidFill>
                            <a:schemeClr val="bg1"/>
                          </a:solidFill>
                        </a:rPr>
                        <a:t>Português: 9;</a:t>
                      </a:r>
                    </a:p>
                    <a:p>
                      <a:pPr marL="0" marR="0" indent="0" algn="l" defTabSz="914400" rtl="0" eaLnBrk="1" fontAlgn="auto" latinLnBrk="0" hangingPunct="1">
                        <a:lnSpc>
                          <a:spcPct val="100000"/>
                        </a:lnSpc>
                        <a:spcBef>
                          <a:spcPts val="0"/>
                        </a:spcBef>
                        <a:spcAft>
                          <a:spcPts val="0"/>
                        </a:spcAft>
                        <a:buClrTx/>
                        <a:buSzTx/>
                        <a:buFontTx/>
                        <a:buNone/>
                        <a:tabLst/>
                        <a:defRPr/>
                      </a:pPr>
                      <a:endParaRPr lang="pt-PT" b="1" dirty="0" smtClean="0">
                        <a:solidFill>
                          <a:schemeClr val="bg1"/>
                        </a:solidFill>
                      </a:endParaRPr>
                    </a:p>
                    <a:p>
                      <a:r>
                        <a:rPr lang="pt-PT" dirty="0" smtClean="0">
                          <a:solidFill>
                            <a:schemeClr val="bg1"/>
                          </a:solidFill>
                        </a:rPr>
                        <a:t>Alemão: 6;</a:t>
                      </a:r>
                    </a:p>
                    <a:p>
                      <a:endParaRPr lang="pt-PT"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pt-PT" b="1" dirty="0" smtClean="0">
                          <a:solidFill>
                            <a:schemeClr val="bg1"/>
                          </a:solidFill>
                        </a:rPr>
                        <a:t>Francês: 4;</a:t>
                      </a:r>
                    </a:p>
                    <a:p>
                      <a:endParaRPr lang="pt-PT" dirty="0" smtClean="0">
                        <a:solidFill>
                          <a:schemeClr val="bg1"/>
                        </a:solidFill>
                      </a:endParaRPr>
                    </a:p>
                    <a:p>
                      <a:r>
                        <a:rPr lang="pt-PT" dirty="0" smtClean="0">
                          <a:solidFill>
                            <a:schemeClr val="bg1"/>
                          </a:solidFill>
                        </a:rPr>
                        <a:t>Latim: 2;</a:t>
                      </a:r>
                    </a:p>
                    <a:p>
                      <a:endParaRPr lang="pt-PT" dirty="0" smtClean="0">
                        <a:solidFill>
                          <a:schemeClr val="bg1"/>
                        </a:solidFill>
                      </a:endParaRPr>
                    </a:p>
                    <a:p>
                      <a:r>
                        <a:rPr lang="pt-PT" dirty="0" smtClean="0">
                          <a:solidFill>
                            <a:schemeClr val="bg1"/>
                          </a:solidFill>
                        </a:rPr>
                        <a:t>Grego: 2.</a:t>
                      </a:r>
                    </a:p>
                  </a:txBody>
                  <a:tcPr/>
                </a:tc>
                <a:tc>
                  <a:txBody>
                    <a:bodyPr/>
                    <a:lstStyle/>
                    <a:p>
                      <a:r>
                        <a:rPr lang="pt-PT" dirty="0" smtClean="0">
                          <a:solidFill>
                            <a:schemeClr val="bg1"/>
                          </a:solidFill>
                        </a:rPr>
                        <a:t>Nomeação definitiva</a:t>
                      </a:r>
                      <a:r>
                        <a:rPr lang="pt-PT" baseline="0" dirty="0" smtClean="0">
                          <a:solidFill>
                            <a:schemeClr val="bg1"/>
                          </a:solidFill>
                        </a:rPr>
                        <a:t> em Quadro de Escola: 16.</a:t>
                      </a:r>
                      <a:endParaRPr lang="pt-PT" dirty="0">
                        <a:solidFill>
                          <a:schemeClr val="bg1"/>
                        </a:solidFill>
                      </a:endParaRPr>
                    </a:p>
                  </a:txBody>
                  <a:tcPr/>
                </a:tc>
                <a:tc>
                  <a:txBody>
                    <a:bodyPr/>
                    <a:lstStyle/>
                    <a:p>
                      <a:r>
                        <a:rPr lang="pt-PT" dirty="0" smtClean="0">
                          <a:solidFill>
                            <a:schemeClr val="bg1"/>
                          </a:solidFill>
                        </a:rPr>
                        <a:t>6º escalão: 1;</a:t>
                      </a:r>
                    </a:p>
                    <a:p>
                      <a:endParaRPr lang="pt-PT" dirty="0" smtClean="0">
                        <a:solidFill>
                          <a:schemeClr val="bg1"/>
                        </a:solidFill>
                      </a:endParaRPr>
                    </a:p>
                    <a:p>
                      <a:r>
                        <a:rPr lang="pt-PT" dirty="0" smtClean="0">
                          <a:solidFill>
                            <a:schemeClr val="bg1"/>
                          </a:solidFill>
                        </a:rPr>
                        <a:t>7º escalão: 3;</a:t>
                      </a:r>
                    </a:p>
                    <a:p>
                      <a:endParaRPr lang="pt-PT" dirty="0" smtClean="0">
                        <a:solidFill>
                          <a:schemeClr val="bg1"/>
                        </a:solidFill>
                      </a:endParaRPr>
                    </a:p>
                    <a:p>
                      <a:r>
                        <a:rPr lang="pt-PT" dirty="0" smtClean="0">
                          <a:solidFill>
                            <a:schemeClr val="bg1"/>
                          </a:solidFill>
                        </a:rPr>
                        <a:t>8º escalão: 3;</a:t>
                      </a:r>
                    </a:p>
                    <a:p>
                      <a:endParaRPr lang="pt-PT" dirty="0" smtClean="0">
                        <a:solidFill>
                          <a:schemeClr val="bg1"/>
                        </a:solidFill>
                      </a:endParaRPr>
                    </a:p>
                    <a:p>
                      <a:r>
                        <a:rPr lang="pt-PT" dirty="0" smtClean="0">
                          <a:solidFill>
                            <a:schemeClr val="bg1"/>
                          </a:solidFill>
                        </a:rPr>
                        <a:t>9º escalão: 7;</a:t>
                      </a:r>
                    </a:p>
                    <a:p>
                      <a:endParaRPr lang="pt-PT" dirty="0" smtClean="0">
                        <a:solidFill>
                          <a:schemeClr val="bg1"/>
                        </a:solidFill>
                      </a:endParaRPr>
                    </a:p>
                    <a:p>
                      <a:r>
                        <a:rPr lang="pt-PT" dirty="0" smtClean="0">
                          <a:solidFill>
                            <a:schemeClr val="bg1"/>
                          </a:solidFill>
                        </a:rPr>
                        <a:t>10º escalão: 2.</a:t>
                      </a:r>
                      <a:endParaRPr lang="pt-PT" dirty="0">
                        <a:solidFill>
                          <a:schemeClr val="bg1"/>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Pressupostos</a:t>
            </a:r>
            <a:endParaRPr lang="pt-PT" dirty="0"/>
          </a:p>
        </p:txBody>
      </p:sp>
      <p:sp>
        <p:nvSpPr>
          <p:cNvPr id="3" name="Marcador de Posição de Conteúdo 2"/>
          <p:cNvSpPr>
            <a:spLocks noGrp="1"/>
          </p:cNvSpPr>
          <p:nvPr>
            <p:ph idx="1"/>
          </p:nvPr>
        </p:nvSpPr>
        <p:spPr>
          <a:xfrm>
            <a:off x="304800" y="1371600"/>
            <a:ext cx="8229600" cy="1425209"/>
          </a:xfrm>
        </p:spPr>
        <p:txBody>
          <a:bodyPr/>
          <a:lstStyle/>
          <a:p>
            <a:r>
              <a:rPr lang="pt-PT" dirty="0" smtClean="0"/>
              <a:t>Complexidade  crescente do mundo </a:t>
            </a:r>
            <a:r>
              <a:rPr lang="pt-PT" dirty="0" err="1" smtClean="0"/>
              <a:t>actual</a:t>
            </a:r>
            <a:r>
              <a:rPr lang="pt-PT" dirty="0" smtClean="0"/>
              <a:t>, do ponto de vista linguístico, cultural e social</a:t>
            </a:r>
            <a:endParaRPr lang="pt-PT" dirty="0"/>
          </a:p>
        </p:txBody>
      </p:sp>
      <p:sp>
        <p:nvSpPr>
          <p:cNvPr id="8" name="CaixaDeTexto 7"/>
          <p:cNvSpPr txBox="1"/>
          <p:nvPr/>
        </p:nvSpPr>
        <p:spPr>
          <a:xfrm>
            <a:off x="4572000" y="94327"/>
            <a:ext cx="4495800" cy="127727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pt-PT" b="1" dirty="0" smtClean="0"/>
              <a:t>Mundo = Aldeia Global:</a:t>
            </a:r>
          </a:p>
          <a:p>
            <a:pPr algn="ctr"/>
            <a:endParaRPr lang="pt-PT" sz="500" b="1" dirty="0" smtClean="0"/>
          </a:p>
          <a:p>
            <a:pPr algn="ctr"/>
            <a:r>
              <a:rPr lang="pt-PT" b="1" dirty="0" smtClean="0"/>
              <a:t>“</a:t>
            </a:r>
            <a:r>
              <a:rPr lang="pt-PT" b="1" dirty="0" err="1" smtClean="0"/>
              <a:t>diverse</a:t>
            </a:r>
            <a:r>
              <a:rPr lang="pt-PT" b="1" dirty="0" smtClean="0"/>
              <a:t> </a:t>
            </a:r>
            <a:r>
              <a:rPr lang="pt-PT" b="1" dirty="0" err="1" smtClean="0"/>
              <a:t>people</a:t>
            </a:r>
            <a:r>
              <a:rPr lang="pt-PT" b="1" dirty="0" smtClean="0"/>
              <a:t>, </a:t>
            </a:r>
            <a:r>
              <a:rPr lang="pt-PT" b="1" dirty="0" err="1" smtClean="0"/>
              <a:t>ideas</a:t>
            </a:r>
            <a:r>
              <a:rPr lang="pt-PT" b="1" dirty="0" smtClean="0"/>
              <a:t>, </a:t>
            </a:r>
            <a:r>
              <a:rPr lang="pt-PT" b="1" dirty="0" err="1" smtClean="0"/>
              <a:t>products</a:t>
            </a:r>
            <a:r>
              <a:rPr lang="pt-PT" b="1" dirty="0" smtClean="0"/>
              <a:t>, </a:t>
            </a:r>
            <a:r>
              <a:rPr lang="pt-PT" b="1" dirty="0" err="1" smtClean="0"/>
              <a:t>cultures</a:t>
            </a:r>
            <a:r>
              <a:rPr lang="pt-PT" b="1" dirty="0" smtClean="0"/>
              <a:t>, </a:t>
            </a:r>
            <a:r>
              <a:rPr lang="pt-PT" b="1" dirty="0" err="1" smtClean="0"/>
              <a:t>faiths</a:t>
            </a:r>
            <a:r>
              <a:rPr lang="pt-PT" b="1" dirty="0" smtClean="0"/>
              <a:t> and </a:t>
            </a:r>
            <a:r>
              <a:rPr lang="pt-PT" b="1" dirty="0" err="1" smtClean="0"/>
              <a:t>languages</a:t>
            </a:r>
            <a:r>
              <a:rPr lang="pt-PT" b="1" dirty="0" smtClean="0"/>
              <a:t> are </a:t>
            </a:r>
            <a:r>
              <a:rPr lang="pt-PT" b="1" dirty="0" err="1" smtClean="0"/>
              <a:t>being</a:t>
            </a:r>
            <a:r>
              <a:rPr lang="pt-PT" b="1" dirty="0" smtClean="0"/>
              <a:t> </a:t>
            </a:r>
            <a:r>
              <a:rPr lang="pt-PT" b="1" dirty="0" err="1" smtClean="0"/>
              <a:t>transmitted</a:t>
            </a:r>
            <a:r>
              <a:rPr lang="pt-PT" b="1" dirty="0" smtClean="0"/>
              <a:t> to </a:t>
            </a:r>
            <a:r>
              <a:rPr lang="pt-PT" b="1" dirty="0" err="1" smtClean="0"/>
              <a:t>every</a:t>
            </a:r>
            <a:r>
              <a:rPr lang="pt-PT" b="1" dirty="0" smtClean="0"/>
              <a:t> </a:t>
            </a:r>
            <a:r>
              <a:rPr lang="pt-PT" b="1" dirty="0" err="1" smtClean="0"/>
              <a:t>part</a:t>
            </a:r>
            <a:r>
              <a:rPr lang="pt-PT" b="1" dirty="0" smtClean="0"/>
              <a:t> </a:t>
            </a:r>
            <a:r>
              <a:rPr lang="pt-PT" b="1" dirty="0" err="1" smtClean="0"/>
              <a:t>of</a:t>
            </a:r>
            <a:r>
              <a:rPr lang="pt-PT" b="1" dirty="0" smtClean="0"/>
              <a:t> </a:t>
            </a:r>
            <a:r>
              <a:rPr lang="pt-PT" b="1" dirty="0" err="1" smtClean="0"/>
              <a:t>the</a:t>
            </a:r>
            <a:r>
              <a:rPr lang="pt-PT" b="1" dirty="0" smtClean="0"/>
              <a:t> </a:t>
            </a:r>
            <a:r>
              <a:rPr lang="pt-PT" b="1" dirty="0" err="1" smtClean="0"/>
              <a:t>globe</a:t>
            </a:r>
            <a:r>
              <a:rPr lang="pt-PT" b="1" dirty="0" smtClean="0"/>
              <a:t>.” (Leo, 2010: 6)</a:t>
            </a:r>
            <a:endParaRPr lang="pt-PT" b="1" dirty="0"/>
          </a:p>
        </p:txBody>
      </p:sp>
      <p:sp>
        <p:nvSpPr>
          <p:cNvPr id="9" name="Marcador de Posição de Conteúdo 2"/>
          <p:cNvSpPr txBox="1">
            <a:spLocks/>
          </p:cNvSpPr>
          <p:nvPr/>
        </p:nvSpPr>
        <p:spPr>
          <a:xfrm>
            <a:off x="-152400" y="2514600"/>
            <a:ext cx="4648200" cy="44196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ormAutofit fontScale="85000" lnSpcReduction="20000"/>
          </a:bodyPr>
          <a:lstStyle/>
          <a:p>
            <a:pPr marL="438912" marR="0" lvl="0" indent="-32004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pt-PT" sz="3200" b="0" i="0" u="none" strike="noStrike" kern="1200" cap="none" spc="0" normalizeH="0" baseline="0" noProof="0" dirty="0" smtClean="0">
                <a:ln>
                  <a:noFill/>
                </a:ln>
                <a:solidFill>
                  <a:schemeClr val="accent1">
                    <a:lumMod val="75000"/>
                  </a:schemeClr>
                </a:solidFill>
                <a:effectLst/>
                <a:uLnTx/>
                <a:uFillTx/>
                <a:latin typeface="+mn-lt"/>
                <a:ea typeface="+mn-ea"/>
                <a:cs typeface="+mn-cs"/>
              </a:rPr>
              <a:t>CASO DE PORTUGAL</a:t>
            </a:r>
          </a:p>
          <a:p>
            <a:pPr marL="438912" marR="0" lvl="0" indent="-32004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pt-PT"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438912" indent="-320040" algn="just">
              <a:buClr>
                <a:schemeClr val="accent1"/>
              </a:buClr>
              <a:buSzPct val="80000"/>
              <a:buFont typeface="Wingdings" pitchFamily="2" charset="2"/>
              <a:buChar char="Ø"/>
              <a:defRPr/>
            </a:pPr>
            <a:r>
              <a:rPr lang="pt-PT" sz="2400" dirty="0" smtClean="0">
                <a:solidFill>
                  <a:schemeClr val="bg1"/>
                </a:solidFill>
                <a:sym typeface="Wingdings" pitchFamily="2" charset="2"/>
              </a:rPr>
              <a:t>Reconhecimento de 3 línguas oficiais (Língua Portuguesa, com as suas variedades regionais; Mirandês; e Língua Gestual Portuguesa)</a:t>
            </a:r>
            <a:r>
              <a:rPr lang="pt-PT" sz="2200" dirty="0" smtClean="0">
                <a:solidFill>
                  <a:schemeClr val="bg1"/>
                </a:solidFill>
                <a:sym typeface="Wingdings" pitchFamily="2" charset="2"/>
              </a:rPr>
              <a:t>;</a:t>
            </a: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endParaRPr kumimoji="0" lang="pt-PT" sz="2400" b="0" i="0" u="none" strike="noStrike" kern="1200" cap="none" spc="0" normalizeH="0" baseline="0" noProof="0" dirty="0" smtClean="0">
              <a:ln>
                <a:noFill/>
              </a:ln>
              <a:solidFill>
                <a:schemeClr val="bg1"/>
              </a:solidFill>
              <a:effectLst/>
              <a:uLnTx/>
              <a:uFillTx/>
              <a:latin typeface="+mn-lt"/>
              <a:ea typeface="+mn-ea"/>
              <a:cs typeface="+mn-cs"/>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r>
              <a:rPr kumimoji="0" lang="pt-PT" sz="2400" b="0" i="0" u="none" strike="noStrike" kern="1200" cap="none" spc="0" normalizeH="0" baseline="0" noProof="0" dirty="0" smtClean="0">
                <a:ln>
                  <a:noFill/>
                </a:ln>
                <a:solidFill>
                  <a:schemeClr val="bg1"/>
                </a:solidFill>
                <a:effectLst/>
                <a:uLnTx/>
                <a:uFillTx/>
                <a:latin typeface="+mn-lt"/>
                <a:ea typeface="+mn-ea"/>
                <a:cs typeface="+mn-cs"/>
              </a:rPr>
              <a:t>Sociedade tendencialmente de emigrantes </a:t>
            </a:r>
            <a:r>
              <a:rPr kumimoji="0" lang="pt-PT" sz="2400" b="0" i="0" u="none" strike="noStrike" kern="1200" cap="none" spc="0" normalizeH="0" baseline="0" noProof="0" dirty="0" smtClean="0">
                <a:ln>
                  <a:noFill/>
                </a:ln>
                <a:solidFill>
                  <a:schemeClr val="bg1"/>
                </a:solidFill>
                <a:effectLst/>
                <a:uLnTx/>
                <a:uFillTx/>
                <a:latin typeface="+mn-lt"/>
                <a:ea typeface="+mn-ea"/>
                <a:cs typeface="+mn-cs"/>
                <a:sym typeface="Wingdings" pitchFamily="2" charset="2"/>
              </a:rPr>
              <a:t> sociedade tendencialmente de imigrantes (Barreto, 2009; Ataíde &amp; Dias, 2011);</a:t>
            </a: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endParaRPr kumimoji="0" lang="pt-PT" sz="2400" b="0" i="0" u="none" strike="noStrike" kern="1200" cap="none" spc="0" normalizeH="0" baseline="0" noProof="0" dirty="0" smtClean="0">
              <a:ln>
                <a:noFill/>
              </a:ln>
              <a:solidFill>
                <a:schemeClr val="bg1"/>
              </a:solidFill>
              <a:effectLst/>
              <a:uLnTx/>
              <a:uFillTx/>
              <a:latin typeface="+mn-lt"/>
              <a:ea typeface="+mn-ea"/>
              <a:cs typeface="+mn-cs"/>
              <a:sym typeface="Wingdings" pitchFamily="2" charset="2"/>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r>
              <a:rPr kumimoji="0" lang="pt-PT" sz="2400" b="0" i="0" u="none" strike="noStrike" kern="1200" cap="none" spc="0" normalizeH="0" baseline="0" noProof="0" dirty="0" smtClean="0">
                <a:ln>
                  <a:noFill/>
                </a:ln>
                <a:solidFill>
                  <a:schemeClr val="bg1"/>
                </a:solidFill>
                <a:effectLst/>
                <a:uLnTx/>
                <a:uFillTx/>
                <a:latin typeface="+mn-lt"/>
                <a:ea typeface="+mn-ea"/>
                <a:cs typeface="+mn-cs"/>
              </a:rPr>
              <a:t>Presença de outras línguas e culturas </a:t>
            </a:r>
            <a:r>
              <a:rPr kumimoji="0" lang="pt-PT" sz="2000" b="0" i="0" u="none" strike="noStrike" kern="1200" cap="none" spc="0" normalizeH="0" baseline="0" noProof="0" dirty="0" smtClean="0">
                <a:ln>
                  <a:noFill/>
                </a:ln>
                <a:solidFill>
                  <a:schemeClr val="bg1"/>
                </a:solidFill>
                <a:effectLst/>
                <a:uLnTx/>
                <a:uFillTx/>
                <a:latin typeface="+mn-lt"/>
                <a:ea typeface="+mn-ea"/>
                <a:cs typeface="+mn-cs"/>
              </a:rPr>
              <a:t>(comunidades de estrangeiros a residir em Portugal; emigrantes portugueses que entretanto regressaram ao país de origem; turistas e estudantes em Erasmus).</a:t>
            </a:r>
          </a:p>
        </p:txBody>
      </p:sp>
      <p:sp>
        <p:nvSpPr>
          <p:cNvPr id="10" name="Marcador de Posição de Conteúdo 2"/>
          <p:cNvSpPr txBox="1">
            <a:spLocks/>
          </p:cNvSpPr>
          <p:nvPr/>
        </p:nvSpPr>
        <p:spPr>
          <a:xfrm>
            <a:off x="4876800" y="2514599"/>
            <a:ext cx="4267200" cy="4572001"/>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ormAutofit fontScale="85000" lnSpcReduction="20000"/>
          </a:bodyPr>
          <a:lstStyle/>
          <a:p>
            <a:pPr marL="438912" marR="0" lvl="0" indent="-32004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pt-PT" sz="3200" b="0" i="0" u="none" strike="noStrike" kern="1200" cap="none" spc="0" normalizeH="0" baseline="0" noProof="0" dirty="0" smtClean="0">
                <a:ln>
                  <a:noFill/>
                </a:ln>
                <a:solidFill>
                  <a:schemeClr val="accent1">
                    <a:lumMod val="75000"/>
                  </a:schemeClr>
                </a:solidFill>
                <a:effectLst/>
                <a:uLnTx/>
                <a:uFillTx/>
                <a:latin typeface="+mn-lt"/>
                <a:ea typeface="+mn-ea"/>
                <a:cs typeface="+mn-cs"/>
              </a:rPr>
              <a:t>CASO DE MOÇAMBIQUE</a:t>
            </a: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endParaRPr kumimoji="0" lang="pt-PT"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r>
              <a:rPr kumimoji="0" lang="pt-PT" sz="2400" b="0" i="0" u="none" strike="noStrike" kern="1200" cap="none" spc="0" normalizeH="0" baseline="0" noProof="0" dirty="0" smtClean="0">
                <a:ln>
                  <a:noFill/>
                </a:ln>
                <a:solidFill>
                  <a:schemeClr val="bg1"/>
                </a:solidFill>
                <a:effectLst/>
                <a:uLnTx/>
                <a:uFillTx/>
                <a:latin typeface="+mn-lt"/>
                <a:ea typeface="+mn-ea"/>
                <a:cs typeface="+mn-cs"/>
                <a:sym typeface="Wingdings" pitchFamily="2" charset="2"/>
              </a:rPr>
              <a:t>Reconhecimento da Língua Portuguesa como língua oficial e de 23 línguas como línguas autóctones (Firmino, 2006: 49);</a:t>
            </a: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endParaRPr kumimoji="0" lang="pt-PT" sz="2400" b="0" i="0" u="none" strike="noStrike" kern="1200" cap="none" spc="0" normalizeH="0" baseline="0" noProof="0" dirty="0" smtClean="0">
              <a:ln>
                <a:noFill/>
              </a:ln>
              <a:solidFill>
                <a:schemeClr val="bg1"/>
              </a:solidFill>
              <a:effectLst/>
              <a:uLnTx/>
              <a:uFillTx/>
              <a:latin typeface="+mn-lt"/>
              <a:ea typeface="+mn-ea"/>
              <a:cs typeface="+mn-cs"/>
              <a:sym typeface="Wingdings" pitchFamily="2" charset="2"/>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pt-PT" sz="2400" b="0" i="0" u="none" strike="noStrike" kern="1200" cap="none" spc="0" normalizeH="0" baseline="0" noProof="0" dirty="0" smtClean="0">
                <a:ln>
                  <a:noFill/>
                </a:ln>
                <a:solidFill>
                  <a:schemeClr val="bg1"/>
                </a:solidFill>
                <a:effectLst/>
                <a:uLnTx/>
                <a:uFillTx/>
                <a:latin typeface="+mn-lt"/>
                <a:ea typeface="+mn-ea"/>
                <a:cs typeface="+mn-cs"/>
                <a:sym typeface="Wingdings" pitchFamily="2" charset="2"/>
              </a:rPr>
              <a:t>	“As línguas autóctones não só comunicam mensagens como também identidades étnicas.” (Firmino, 2006: 67);</a:t>
            </a:r>
            <a:endParaRPr kumimoji="0" lang="pt-PT" sz="2000" b="0" i="0" u="none" strike="noStrike" kern="1200" cap="none" spc="0" normalizeH="0" baseline="0" noProof="0" dirty="0" smtClean="0">
              <a:ln>
                <a:noFill/>
              </a:ln>
              <a:solidFill>
                <a:schemeClr val="bg1"/>
              </a:solidFill>
              <a:effectLst/>
              <a:uLnTx/>
              <a:uFillTx/>
              <a:latin typeface="+mn-lt"/>
              <a:ea typeface="+mn-ea"/>
              <a:cs typeface="+mn-cs"/>
              <a:sym typeface="Wingdings" pitchFamily="2" charset="2"/>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endParaRPr kumimoji="0" lang="pt-PT" sz="2400" b="0" i="0" u="none" strike="noStrike" kern="1200" cap="none" spc="0" normalizeH="0" baseline="0" noProof="0" dirty="0" smtClean="0">
              <a:ln>
                <a:noFill/>
              </a:ln>
              <a:solidFill>
                <a:schemeClr val="bg1"/>
              </a:solidFill>
              <a:effectLst/>
              <a:uLnTx/>
              <a:uFillTx/>
              <a:latin typeface="+mn-lt"/>
              <a:ea typeface="+mn-ea"/>
              <a:cs typeface="+mn-cs"/>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pitchFamily="2" charset="2"/>
              <a:buChar char="Ø"/>
              <a:tabLst/>
              <a:defRPr/>
            </a:pPr>
            <a:r>
              <a:rPr kumimoji="0" lang="pt-PT" sz="2400" b="0" i="0" u="none" strike="noStrike" kern="1200" cap="none" spc="0" normalizeH="0" baseline="0" noProof="0" dirty="0" smtClean="0">
                <a:ln>
                  <a:noFill/>
                </a:ln>
                <a:solidFill>
                  <a:schemeClr val="bg1"/>
                </a:solidFill>
                <a:effectLst/>
                <a:uLnTx/>
                <a:uFillTx/>
                <a:latin typeface="+mn-lt"/>
                <a:ea typeface="+mn-ea"/>
                <a:cs typeface="+mn-cs"/>
              </a:rPr>
              <a:t>Presença de outras línguas e culturas </a:t>
            </a:r>
            <a:r>
              <a:rPr kumimoji="0" lang="pt-PT" sz="2000" b="0" i="0" u="none" strike="noStrike" kern="1200" cap="none" spc="0" normalizeH="0" baseline="0" noProof="0" dirty="0" smtClean="0">
                <a:ln>
                  <a:noFill/>
                </a:ln>
                <a:solidFill>
                  <a:schemeClr val="bg1"/>
                </a:solidFill>
                <a:effectLst/>
                <a:uLnTx/>
                <a:uFillTx/>
                <a:latin typeface="+mn-lt"/>
                <a:ea typeface="+mn-ea"/>
                <a:cs typeface="+mn-cs"/>
              </a:rPr>
              <a:t>(comunidades de estrangeiros a residir em Moçambique; turistas e voluntários em missões de cooperação)</a:t>
            </a:r>
            <a:r>
              <a:rPr kumimoji="0" lang="pt-PT" sz="2400" b="0" i="0" u="none" strike="noStrike" kern="1200" cap="none" spc="0" normalizeH="0" baseline="0" noProof="0" dirty="0" smtClean="0">
                <a:ln>
                  <a:noFill/>
                </a:ln>
                <a:solidFill>
                  <a:schemeClr val="bg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2000" fill="hold"/>
                                        <p:tgtEl>
                                          <p:spTgt spid="8"/>
                                        </p:tgtEl>
                                        <p:attrNameLst>
                                          <p:attrName>ppt_x</p:attrName>
                                        </p:attrNameLst>
                                      </p:cBhvr>
                                      <p:tavLst>
                                        <p:tav tm="0">
                                          <p:val>
                                            <p:strVal val="#ppt_x"/>
                                          </p:val>
                                        </p:tav>
                                        <p:tav tm="100000">
                                          <p:val>
                                            <p:strVal val="#ppt_x"/>
                                          </p:val>
                                        </p:tav>
                                      </p:tavLst>
                                    </p:anim>
                                    <p:anim calcmode="lin" valueType="num">
                                      <p:cBhvr additive="base">
                                        <p:cTn id="14"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4)">
                                      <p:cBhvr>
                                        <p:cTn id="19" dur="20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bg/>
                                          </p:spTgt>
                                        </p:tgtEl>
                                        <p:attrNameLst>
                                          <p:attrName>style.visibility</p:attrName>
                                        </p:attrNameLst>
                                      </p:cBhvr>
                                      <p:to>
                                        <p:strVal val="visible"/>
                                      </p:to>
                                    </p:set>
                                    <p:anim calcmode="lin" valueType="num">
                                      <p:cBhvr additive="base">
                                        <p:cTn id="24"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5"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additive="base">
                                        <p:cTn id="30"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 calcmode="lin" valueType="num">
                                      <p:cBhvr additive="base">
                                        <p:cTn id="36"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 calcmode="lin" valueType="num">
                                      <p:cBhvr additive="base">
                                        <p:cTn id="42"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bg/>
                                          </p:spTgt>
                                        </p:tgtEl>
                                        <p:attrNameLst>
                                          <p:attrName>style.visibility</p:attrName>
                                        </p:attrNameLst>
                                      </p:cBhvr>
                                      <p:to>
                                        <p:strVal val="visible"/>
                                      </p:to>
                                    </p:set>
                                    <p:anim calcmode="lin" valueType="num">
                                      <p:cBhvr additive="base">
                                        <p:cTn id="48"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49"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10">
                                            <p:txEl>
                                              <p:pRg st="0" end="0"/>
                                            </p:txEl>
                                          </p:spTgt>
                                        </p:tgtEl>
                                        <p:attrNameLst>
                                          <p:attrName>style.visibility</p:attrName>
                                        </p:attrNameLst>
                                      </p:cBhvr>
                                      <p:to>
                                        <p:strVal val="visible"/>
                                      </p:to>
                                    </p:set>
                                    <p:animEffect transition="in" filter="wheel(4)">
                                      <p:cBhvr>
                                        <p:cTn id="54" dur="2000"/>
                                        <p:tgtEl>
                                          <p:spTgt spid="10">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
                                            <p:txEl>
                                              <p:pRg st="2" end="2"/>
                                            </p:txEl>
                                          </p:spTgt>
                                        </p:tgtEl>
                                        <p:attrNameLst>
                                          <p:attrName>style.visibility</p:attrName>
                                        </p:attrNameLst>
                                      </p:cBhvr>
                                      <p:to>
                                        <p:strVal val="visible"/>
                                      </p:to>
                                    </p:set>
                                    <p:anim calcmode="lin" valueType="num">
                                      <p:cBhvr additive="base">
                                        <p:cTn id="5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0">
                                            <p:txEl>
                                              <p:pRg st="4" end="4"/>
                                            </p:txEl>
                                          </p:spTgt>
                                        </p:tgtEl>
                                        <p:attrNameLst>
                                          <p:attrName>style.visibility</p:attrName>
                                        </p:attrNameLst>
                                      </p:cBhvr>
                                      <p:to>
                                        <p:strVal val="visible"/>
                                      </p:to>
                                    </p:set>
                                    <p:anim calcmode="lin" valueType="num">
                                      <p:cBhvr additive="base">
                                        <p:cTn id="6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0">
                                            <p:txEl>
                                              <p:pRg st="6" end="6"/>
                                            </p:txEl>
                                          </p:spTgt>
                                        </p:tgtEl>
                                        <p:attrNameLst>
                                          <p:attrName>style.visibility</p:attrName>
                                        </p:attrNameLst>
                                      </p:cBhvr>
                                      <p:to>
                                        <p:strVal val="visible"/>
                                      </p:to>
                                    </p:set>
                                    <p:anim calcmode="lin" valueType="num">
                                      <p:cBhvr additive="base">
                                        <p:cTn id="69"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build="p" animBg="1"/>
      <p:bldP spid="10"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nosso estudo…</a:t>
            </a:r>
            <a:endParaRPr lang="pt-PT" dirty="0"/>
          </a:p>
        </p:txBody>
      </p:sp>
      <p:sp>
        <p:nvSpPr>
          <p:cNvPr id="3" name="Marcador de Posição de Conteúdo 2"/>
          <p:cNvSpPr>
            <a:spLocks noGrp="1"/>
          </p:cNvSpPr>
          <p:nvPr>
            <p:ph idx="1"/>
          </p:nvPr>
        </p:nvSpPr>
        <p:spPr>
          <a:xfrm>
            <a:off x="457200" y="1600201"/>
            <a:ext cx="8229600" cy="5257800"/>
          </a:xfrm>
        </p:spPr>
        <p:txBody>
          <a:bodyPr>
            <a:normAutofit/>
          </a:bodyPr>
          <a:lstStyle/>
          <a:p>
            <a:r>
              <a:rPr lang="pt-PT" dirty="0" smtClean="0">
                <a:solidFill>
                  <a:schemeClr val="accent1">
                    <a:lumMod val="75000"/>
                  </a:schemeClr>
                </a:solidFill>
              </a:rPr>
              <a:t>Sujeitos do estudo</a:t>
            </a:r>
            <a:r>
              <a:rPr lang="pt-PT" dirty="0" smtClean="0"/>
              <a:t>: organização da amostra</a:t>
            </a:r>
          </a:p>
          <a:p>
            <a:pPr lvl="1">
              <a:buNone/>
            </a:pPr>
            <a:endParaRPr lang="pt-PT" dirty="0" smtClean="0"/>
          </a:p>
          <a:p>
            <a:pPr lvl="1"/>
            <a:endParaRPr lang="pt-PT" dirty="0" smtClean="0"/>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graphicFrame>
        <p:nvGraphicFramePr>
          <p:cNvPr id="5" name="Diagrama 4"/>
          <p:cNvGraphicFramePr/>
          <p:nvPr/>
        </p:nvGraphicFramePr>
        <p:xfrm>
          <a:off x="381000" y="1524000"/>
          <a:ext cx="8534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nosso estudo…</a:t>
            </a:r>
            <a:endParaRPr lang="pt-PT" dirty="0"/>
          </a:p>
        </p:txBody>
      </p:sp>
      <p:sp>
        <p:nvSpPr>
          <p:cNvPr id="3" name="Marcador de Posição de Conteúdo 2"/>
          <p:cNvSpPr>
            <a:spLocks noGrp="1"/>
          </p:cNvSpPr>
          <p:nvPr>
            <p:ph idx="1"/>
          </p:nvPr>
        </p:nvSpPr>
        <p:spPr>
          <a:xfrm>
            <a:off x="457200" y="1600201"/>
            <a:ext cx="8229600" cy="5257799"/>
          </a:xfrm>
        </p:spPr>
        <p:txBody>
          <a:bodyPr>
            <a:normAutofit/>
          </a:bodyPr>
          <a:lstStyle/>
          <a:p>
            <a:r>
              <a:rPr lang="pt-PT" dirty="0" smtClean="0">
                <a:solidFill>
                  <a:schemeClr val="accent1">
                    <a:lumMod val="75000"/>
                  </a:schemeClr>
                </a:solidFill>
              </a:rPr>
              <a:t>Instrumentos de Recolha de Dados</a:t>
            </a:r>
            <a:r>
              <a:rPr lang="pt-PT" dirty="0" smtClean="0"/>
              <a:t>:</a:t>
            </a:r>
          </a:p>
          <a:p>
            <a:pPr lvl="1"/>
            <a:r>
              <a:rPr lang="pt-PT" dirty="0" smtClean="0"/>
              <a:t>Duas entradas da secção “O Meu Perfil Profissional” do </a:t>
            </a:r>
            <a:r>
              <a:rPr lang="pt-PT" i="1" dirty="0" smtClean="0"/>
              <a:t>Portefólio Profissional</a:t>
            </a:r>
            <a:r>
              <a:rPr lang="pt-PT" dirty="0" smtClean="0"/>
              <a:t> dos sujeitos:</a:t>
            </a:r>
          </a:p>
          <a:p>
            <a:pPr lvl="2"/>
            <a:r>
              <a:rPr lang="pt-PT" dirty="0" smtClean="0"/>
              <a:t>Para mim, ser professor de línguas é…</a:t>
            </a:r>
          </a:p>
          <a:p>
            <a:pPr lvl="2"/>
            <a:r>
              <a:rPr lang="pt-PT" dirty="0" smtClean="0"/>
              <a:t>Uma boa metáfora para definir um professor de línguas seria…</a:t>
            </a:r>
          </a:p>
          <a:p>
            <a:pPr lvl="1"/>
            <a:endParaRPr lang="pt-PT" dirty="0" smtClean="0"/>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sp>
        <p:nvSpPr>
          <p:cNvPr id="9" name="CaixaDeTexto 8"/>
          <p:cNvSpPr txBox="1"/>
          <p:nvPr/>
        </p:nvSpPr>
        <p:spPr>
          <a:xfrm>
            <a:off x="4038600" y="5105400"/>
            <a:ext cx="1295400" cy="646331"/>
          </a:xfrm>
          <a:prstGeom prst="rect">
            <a:avLst/>
          </a:prstGeom>
          <a:noFill/>
        </p:spPr>
        <p:txBody>
          <a:bodyPr wrap="square" rtlCol="0">
            <a:spAutoFit/>
          </a:bodyPr>
          <a:lstStyle/>
          <a:p>
            <a:r>
              <a:rPr lang="pt-PT" dirty="0" smtClean="0"/>
              <a:t>“</a:t>
            </a:r>
            <a:r>
              <a:rPr lang="pt-PT" dirty="0" err="1" smtClean="0"/>
              <a:t>The</a:t>
            </a:r>
            <a:r>
              <a:rPr lang="pt-PT" dirty="0" smtClean="0"/>
              <a:t> </a:t>
            </a:r>
            <a:r>
              <a:rPr lang="pt-PT" dirty="0" err="1" smtClean="0"/>
              <a:t>ought</a:t>
            </a:r>
            <a:r>
              <a:rPr lang="pt-PT" dirty="0" smtClean="0"/>
              <a:t> self”</a:t>
            </a:r>
            <a:endParaRPr lang="pt-PT" dirty="0"/>
          </a:p>
        </p:txBody>
      </p:sp>
      <p:sp>
        <p:nvSpPr>
          <p:cNvPr id="14" name="Seta para baixo 13"/>
          <p:cNvSpPr/>
          <p:nvPr/>
        </p:nvSpPr>
        <p:spPr>
          <a:xfrm>
            <a:off x="4419600" y="4419600"/>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nosso estudo…</a:t>
            </a:r>
            <a:endParaRPr lang="pt-PT" dirty="0"/>
          </a:p>
        </p:txBody>
      </p:sp>
      <p:sp>
        <p:nvSpPr>
          <p:cNvPr id="3" name="Marcador de Posição de Conteúdo 2"/>
          <p:cNvSpPr>
            <a:spLocks noGrp="1"/>
          </p:cNvSpPr>
          <p:nvPr>
            <p:ph idx="1"/>
          </p:nvPr>
        </p:nvSpPr>
        <p:spPr>
          <a:xfrm>
            <a:off x="457200" y="1600201"/>
            <a:ext cx="8229600" cy="5257800"/>
          </a:xfrm>
        </p:spPr>
        <p:txBody>
          <a:bodyPr>
            <a:normAutofit lnSpcReduction="10000"/>
          </a:bodyPr>
          <a:lstStyle/>
          <a:p>
            <a:r>
              <a:rPr lang="pt-PT" dirty="0" smtClean="0"/>
              <a:t>Técnica de análise dos dados: </a:t>
            </a:r>
            <a:r>
              <a:rPr lang="pt-PT" dirty="0" smtClean="0">
                <a:solidFill>
                  <a:schemeClr val="accent1">
                    <a:lumMod val="75000"/>
                  </a:schemeClr>
                </a:solidFill>
              </a:rPr>
              <a:t>análise de conteúdo</a:t>
            </a:r>
          </a:p>
          <a:p>
            <a:pPr lvl="1"/>
            <a:r>
              <a:rPr lang="pt-PT" dirty="0" err="1" smtClean="0"/>
              <a:t>Macro-categorias</a:t>
            </a:r>
            <a:r>
              <a:rPr lang="pt-PT" dirty="0" smtClean="0"/>
              <a:t>:</a:t>
            </a:r>
          </a:p>
          <a:p>
            <a:pPr lvl="2"/>
            <a:r>
              <a:rPr lang="pt-PT" dirty="0" smtClean="0"/>
              <a:t>Dimensões da identidade profissional docentes (</a:t>
            </a:r>
            <a:r>
              <a:rPr lang="pt-PT" i="1" dirty="0" smtClean="0"/>
              <a:t>pessoal, político-social, interventivo-curricular</a:t>
            </a:r>
            <a:r>
              <a:rPr lang="pt-PT" dirty="0" smtClean="0"/>
              <a:t> – Pinho, 2008)</a:t>
            </a:r>
          </a:p>
          <a:p>
            <a:pPr lvl="1"/>
            <a:r>
              <a:rPr lang="pt-PT" dirty="0" smtClean="0"/>
              <a:t>Categorias:</a:t>
            </a:r>
          </a:p>
          <a:p>
            <a:pPr lvl="2"/>
            <a:r>
              <a:rPr lang="pt-PT" dirty="0" smtClean="0"/>
              <a:t>Papéis dos professores de línguas;</a:t>
            </a:r>
          </a:p>
          <a:p>
            <a:pPr lvl="2"/>
            <a:r>
              <a:rPr lang="pt-PT" dirty="0" smtClean="0"/>
              <a:t>Competências dos professores de línguas.</a:t>
            </a:r>
          </a:p>
          <a:p>
            <a:pPr lvl="2"/>
            <a:endParaRPr lang="pt-PT" dirty="0" smtClean="0"/>
          </a:p>
          <a:p>
            <a:r>
              <a:rPr lang="pt-PT" dirty="0" smtClean="0"/>
              <a:t>Metodologia de investigação: </a:t>
            </a:r>
            <a:r>
              <a:rPr lang="pt-PT" dirty="0" smtClean="0">
                <a:solidFill>
                  <a:schemeClr val="accent1">
                    <a:lumMod val="75000"/>
                  </a:schemeClr>
                </a:solidFill>
              </a:rPr>
              <a:t>estudo de caso</a:t>
            </a:r>
            <a:r>
              <a:rPr lang="pt-PT" dirty="0" smtClean="0"/>
              <a:t>;</a:t>
            </a:r>
          </a:p>
          <a:p>
            <a:endParaRPr lang="pt-PT" dirty="0" smtClean="0"/>
          </a:p>
          <a:p>
            <a:r>
              <a:rPr lang="pt-PT" dirty="0" smtClean="0"/>
              <a:t>Paradigma de investigação: </a:t>
            </a:r>
            <a:r>
              <a:rPr lang="pt-PT" dirty="0" smtClean="0">
                <a:solidFill>
                  <a:schemeClr val="accent1">
                    <a:lumMod val="75000"/>
                  </a:schemeClr>
                </a:solidFill>
              </a:rPr>
              <a:t>qualitativo</a:t>
            </a:r>
            <a:r>
              <a:rPr lang="pt-PT" dirty="0" smtClean="0"/>
              <a:t>.</a:t>
            </a:r>
          </a:p>
          <a:p>
            <a:pPr lvl="1">
              <a:buNone/>
            </a:pPr>
            <a:endParaRPr lang="pt-PT" dirty="0" smtClean="0"/>
          </a:p>
          <a:p>
            <a:pPr lvl="1">
              <a:buNone/>
            </a:pPr>
            <a:endParaRPr lang="pt-PT" dirty="0" smtClean="0"/>
          </a:p>
          <a:p>
            <a:pPr lvl="1"/>
            <a:endParaRPr lang="pt-PT" dirty="0" smtClean="0"/>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 calcmode="lin" valueType="num">
                                      <p:cBhvr additive="base">
                                        <p:cTn id="2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additive="base">
                                        <p:cTn id="3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As vozes dos sujeitos</a:t>
            </a:r>
            <a:endParaRPr lang="pt-PT" dirty="0"/>
          </a:p>
        </p:txBody>
      </p:sp>
      <p:graphicFrame>
        <p:nvGraphicFramePr>
          <p:cNvPr id="4" name="Marcador de Posição de Conteúdo 3"/>
          <p:cNvGraphicFramePr>
            <a:graphicFrameLocks noGrp="1"/>
          </p:cNvGraphicFramePr>
          <p:nvPr>
            <p:ph idx="1"/>
          </p:nvPr>
        </p:nvGraphicFramePr>
        <p:xfrm>
          <a:off x="457200" y="1981200"/>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5" name="CaixaDeTexto 4"/>
          <p:cNvSpPr txBox="1"/>
          <p:nvPr/>
        </p:nvSpPr>
        <p:spPr>
          <a:xfrm>
            <a:off x="228600" y="1600200"/>
            <a:ext cx="8610600" cy="461665"/>
          </a:xfrm>
          <a:prstGeom prst="rect">
            <a:avLst/>
          </a:prstGeom>
          <a:noFill/>
        </p:spPr>
        <p:txBody>
          <a:bodyPr wrap="square" rtlCol="0">
            <a:spAutoFit/>
          </a:bodyPr>
          <a:lstStyle/>
          <a:p>
            <a:r>
              <a:rPr lang="pt-PT" sz="2400" b="1" dirty="0" smtClean="0">
                <a:solidFill>
                  <a:schemeClr val="accent1">
                    <a:lumMod val="75000"/>
                  </a:schemeClr>
                </a:solidFill>
              </a:rPr>
              <a:t>Papéis atribuídos aos professores de línguas no contexto </a:t>
            </a:r>
            <a:r>
              <a:rPr lang="pt-PT" sz="2400" b="1" dirty="0" err="1" smtClean="0">
                <a:solidFill>
                  <a:schemeClr val="accent1">
                    <a:lumMod val="75000"/>
                  </a:schemeClr>
                </a:solidFill>
              </a:rPr>
              <a:t>actual</a:t>
            </a:r>
            <a:r>
              <a:rPr lang="pt-PT" sz="2400" b="1" dirty="0" smtClean="0">
                <a:solidFill>
                  <a:schemeClr val="accent1">
                    <a:lumMod val="75000"/>
                  </a:schemeClr>
                </a:solidFill>
              </a:rPr>
              <a:t>:</a:t>
            </a:r>
            <a:endParaRPr lang="pt-PT" b="1" dirty="0">
              <a:solidFill>
                <a:schemeClr val="accent1">
                  <a:lumMod val="75000"/>
                </a:schemeClr>
              </a:solidFill>
            </a:endParaRPr>
          </a:p>
        </p:txBody>
      </p:sp>
      <p:sp>
        <p:nvSpPr>
          <p:cNvPr id="6" name="Chaveta à direita 5"/>
          <p:cNvSpPr/>
          <p:nvPr/>
        </p:nvSpPr>
        <p:spPr>
          <a:xfrm rot="16200000" flipH="1">
            <a:off x="1333500" y="4991100"/>
            <a:ext cx="381000" cy="1981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7" name="CaixaDeTexto 6"/>
          <p:cNvSpPr txBox="1"/>
          <p:nvPr/>
        </p:nvSpPr>
        <p:spPr>
          <a:xfrm>
            <a:off x="762000" y="6096000"/>
            <a:ext cx="2133600" cy="381000"/>
          </a:xfrm>
          <a:prstGeom prst="rect">
            <a:avLst/>
          </a:prstGeom>
          <a:noFill/>
        </p:spPr>
        <p:txBody>
          <a:bodyPr wrap="square" rtlCol="0">
            <a:spAutoFit/>
          </a:bodyPr>
          <a:lstStyle/>
          <a:p>
            <a:r>
              <a:rPr lang="pt-PT" dirty="0" smtClean="0"/>
              <a:t>Dimensão pessoal</a:t>
            </a:r>
            <a:endParaRPr lang="pt-PT" dirty="0"/>
          </a:p>
        </p:txBody>
      </p:sp>
      <p:sp>
        <p:nvSpPr>
          <p:cNvPr id="8" name="CaixaDeTexto 7"/>
          <p:cNvSpPr txBox="1"/>
          <p:nvPr/>
        </p:nvSpPr>
        <p:spPr>
          <a:xfrm>
            <a:off x="2895600" y="6211669"/>
            <a:ext cx="2438400" cy="646331"/>
          </a:xfrm>
          <a:prstGeom prst="rect">
            <a:avLst/>
          </a:prstGeom>
          <a:noFill/>
        </p:spPr>
        <p:txBody>
          <a:bodyPr wrap="square" rtlCol="0">
            <a:spAutoFit/>
          </a:bodyPr>
          <a:lstStyle/>
          <a:p>
            <a:r>
              <a:rPr lang="pt-PT" dirty="0" smtClean="0"/>
              <a:t>Dimensão interventivo--curricular</a:t>
            </a:r>
            <a:endParaRPr lang="pt-PT" dirty="0"/>
          </a:p>
        </p:txBody>
      </p:sp>
      <p:sp>
        <p:nvSpPr>
          <p:cNvPr id="9" name="CaixaDeTexto 8"/>
          <p:cNvSpPr txBox="1"/>
          <p:nvPr/>
        </p:nvSpPr>
        <p:spPr>
          <a:xfrm>
            <a:off x="6477000" y="5715000"/>
            <a:ext cx="1905000" cy="646331"/>
          </a:xfrm>
          <a:prstGeom prst="rect">
            <a:avLst/>
          </a:prstGeom>
          <a:noFill/>
        </p:spPr>
        <p:txBody>
          <a:bodyPr wrap="square" rtlCol="0">
            <a:spAutoFit/>
          </a:bodyPr>
          <a:lstStyle/>
          <a:p>
            <a:r>
              <a:rPr lang="pt-PT" dirty="0" smtClean="0"/>
              <a:t>Dimensão político-social</a:t>
            </a:r>
            <a:endParaRPr lang="pt-PT" dirty="0"/>
          </a:p>
        </p:txBody>
      </p:sp>
      <p:sp>
        <p:nvSpPr>
          <p:cNvPr id="10" name="Chaveta à direita 9"/>
          <p:cNvSpPr/>
          <p:nvPr/>
        </p:nvSpPr>
        <p:spPr>
          <a:xfrm rot="16200000" flipH="1">
            <a:off x="3886200" y="4800600"/>
            <a:ext cx="381000" cy="2667000"/>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11" name="Chaveta à direita 10"/>
          <p:cNvSpPr/>
          <p:nvPr/>
        </p:nvSpPr>
        <p:spPr>
          <a:xfrm rot="13382612" flipH="1">
            <a:off x="6217098" y="4551793"/>
            <a:ext cx="381000" cy="2514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ppt_x"/>
                                          </p:val>
                                        </p:tav>
                                        <p:tav tm="100000">
                                          <p:val>
                                            <p:strVal val="#ppt_x"/>
                                          </p:val>
                                        </p:tav>
                                      </p:tavLst>
                                    </p:anim>
                                    <p:anim calcmode="lin" valueType="num">
                                      <p:cBhvr additive="base">
                                        <p:cTn id="12"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ppt_x"/>
                                          </p:val>
                                        </p:tav>
                                        <p:tav tm="100000">
                                          <p:val>
                                            <p:strVal val="#ppt_x"/>
                                          </p:val>
                                        </p:tav>
                                      </p:tavLst>
                                    </p:anim>
                                    <p:anim calcmode="lin" valueType="num">
                                      <p:cBhvr additive="base">
                                        <p:cTn id="18" dur="1000" fill="hold"/>
                                        <p:tgtEl>
                                          <p:spTgt spid="6"/>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ppt_x"/>
                                          </p:val>
                                        </p:tav>
                                        <p:tav tm="100000">
                                          <p:val>
                                            <p:strVal val="#ppt_x"/>
                                          </p:val>
                                        </p:tav>
                                      </p:tavLst>
                                    </p:anim>
                                    <p:anim calcmode="lin" valueType="num">
                                      <p:cBhvr additive="base">
                                        <p:cTn id="22" dur="1000" fill="hold"/>
                                        <p:tgtEl>
                                          <p:spTgt spid="7"/>
                                        </p:tgtEl>
                                        <p:attrNameLst>
                                          <p:attrName>ppt_y</p:attrName>
                                        </p:attrNameLst>
                                      </p:cBhvr>
                                      <p:tavLst>
                                        <p:tav tm="0">
                                          <p:val>
                                            <p:strVal val="1+#ppt_h/2"/>
                                          </p:val>
                                        </p:tav>
                                        <p:tav tm="100000">
                                          <p:val>
                                            <p:strVal val="#ppt_y"/>
                                          </p:val>
                                        </p:tav>
                                      </p:tavLst>
                                    </p:anim>
                                  </p:childTnLst>
                                </p:cTn>
                              </p:par>
                              <p:par>
                                <p:cTn id="23" presetID="7"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ppt_x"/>
                                          </p:val>
                                        </p:tav>
                                        <p:tav tm="100000">
                                          <p:val>
                                            <p:strVal val="#ppt_x"/>
                                          </p:val>
                                        </p:tav>
                                      </p:tavLst>
                                    </p:anim>
                                    <p:anim calcmode="lin" valueType="num">
                                      <p:cBhvr additive="base">
                                        <p:cTn id="26" dur="1000" fill="hold"/>
                                        <p:tgtEl>
                                          <p:spTgt spid="11"/>
                                        </p:tgtEl>
                                        <p:attrNameLst>
                                          <p:attrName>ppt_y</p:attrName>
                                        </p:attrNameLst>
                                      </p:cBhvr>
                                      <p:tavLst>
                                        <p:tav tm="0">
                                          <p:val>
                                            <p:strVal val="1+#ppt_h/2"/>
                                          </p:val>
                                        </p:tav>
                                        <p:tav tm="100000">
                                          <p:val>
                                            <p:strVal val="#ppt_y"/>
                                          </p:val>
                                        </p:tav>
                                      </p:tavLst>
                                    </p:anim>
                                  </p:childTnLst>
                                </p:cTn>
                              </p:par>
                              <p:par>
                                <p:cTn id="27" presetID="7"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1000" fill="hold"/>
                                        <p:tgtEl>
                                          <p:spTgt spid="9"/>
                                        </p:tgtEl>
                                        <p:attrNameLst>
                                          <p:attrName>ppt_x</p:attrName>
                                        </p:attrNameLst>
                                      </p:cBhvr>
                                      <p:tavLst>
                                        <p:tav tm="0">
                                          <p:val>
                                            <p:strVal val="#ppt_x"/>
                                          </p:val>
                                        </p:tav>
                                        <p:tav tm="100000">
                                          <p:val>
                                            <p:strVal val="#ppt_x"/>
                                          </p:val>
                                        </p:tav>
                                      </p:tavLst>
                                    </p:anim>
                                    <p:anim calcmode="lin" valueType="num">
                                      <p:cBhvr additive="base">
                                        <p:cTn id="3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hamada rectangular 26"/>
          <p:cNvSpPr/>
          <p:nvPr/>
        </p:nvSpPr>
        <p:spPr>
          <a:xfrm>
            <a:off x="609600" y="4495800"/>
            <a:ext cx="2895600" cy="1752600"/>
          </a:xfrm>
          <a:prstGeom prst="wedgeRectCallout">
            <a:avLst>
              <a:gd name="adj1" fmla="val 3435"/>
              <a:gd name="adj2" fmla="val 6490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2" name="Chamada rectangular 21"/>
          <p:cNvSpPr/>
          <p:nvPr/>
        </p:nvSpPr>
        <p:spPr>
          <a:xfrm rot="20886974">
            <a:off x="6544931" y="2338500"/>
            <a:ext cx="2116869" cy="1219200"/>
          </a:xfrm>
          <a:prstGeom prst="wedgeRectCallout">
            <a:avLst>
              <a:gd name="adj1" fmla="val -38810"/>
              <a:gd name="adj2" fmla="val -76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533400" y="1600200"/>
            <a:ext cx="8610600" cy="461665"/>
          </a:xfrm>
          <a:prstGeom prst="rect">
            <a:avLst/>
          </a:prstGeom>
          <a:noFill/>
        </p:spPr>
        <p:txBody>
          <a:bodyPr wrap="square" rtlCol="0">
            <a:spAutoFit/>
          </a:bodyPr>
          <a:lstStyle/>
          <a:p>
            <a:r>
              <a:rPr lang="pt-PT" sz="2400" b="1" dirty="0" smtClean="0">
                <a:solidFill>
                  <a:schemeClr val="accent1">
                    <a:lumMod val="75000"/>
                  </a:schemeClr>
                </a:solidFill>
              </a:rPr>
              <a:t>GESTOR:</a:t>
            </a:r>
            <a:endParaRPr lang="pt-PT" b="1" dirty="0">
              <a:solidFill>
                <a:schemeClr val="accent1">
                  <a:lumMod val="75000"/>
                </a:schemeClr>
              </a:solidFill>
            </a:endParaRPr>
          </a:p>
        </p:txBody>
      </p:sp>
      <p:sp>
        <p:nvSpPr>
          <p:cNvPr id="13" name="Chamada rectangular 12"/>
          <p:cNvSpPr/>
          <p:nvPr/>
        </p:nvSpPr>
        <p:spPr>
          <a:xfrm rot="311601">
            <a:off x="383163" y="2143327"/>
            <a:ext cx="1981200" cy="1821293"/>
          </a:xfrm>
          <a:prstGeom prst="wedgeRectCallout">
            <a:avLst>
              <a:gd name="adj1" fmla="val 59516"/>
              <a:gd name="adj2" fmla="val -41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CaixaDeTexto 13"/>
          <p:cNvSpPr txBox="1"/>
          <p:nvPr/>
        </p:nvSpPr>
        <p:spPr>
          <a:xfrm rot="334228">
            <a:off x="410803" y="2208193"/>
            <a:ext cx="2057400" cy="1754326"/>
          </a:xfrm>
          <a:prstGeom prst="rect">
            <a:avLst/>
          </a:prstGeom>
          <a:noFill/>
        </p:spPr>
        <p:txBody>
          <a:bodyPr wrap="square" rtlCol="0">
            <a:spAutoFit/>
          </a:bodyPr>
          <a:lstStyle/>
          <a:p>
            <a:r>
              <a:rPr lang="pt-PT" b="1" dirty="0" smtClean="0"/>
              <a:t>“ser professor de línguas é… É ser um pouco ‘</a:t>
            </a:r>
            <a:r>
              <a:rPr lang="pt-PT" b="1" u="sng" dirty="0" err="1" smtClean="0"/>
              <a:t>actor</a:t>
            </a:r>
            <a:r>
              <a:rPr lang="pt-PT" b="1" u="sng" dirty="0" smtClean="0"/>
              <a:t>’</a:t>
            </a:r>
            <a:r>
              <a:rPr lang="pt-PT" b="1" dirty="0" smtClean="0"/>
              <a:t>, representar ‘mil’ faces, imitar ‘mil’ vozes.” [OF4]</a:t>
            </a:r>
            <a:endParaRPr lang="pt-PT" dirty="0"/>
          </a:p>
        </p:txBody>
      </p:sp>
      <p:sp>
        <p:nvSpPr>
          <p:cNvPr id="18" name="Chamada rectangular 17"/>
          <p:cNvSpPr/>
          <p:nvPr/>
        </p:nvSpPr>
        <p:spPr>
          <a:xfrm rot="1340964">
            <a:off x="4155196" y="4883828"/>
            <a:ext cx="1981200" cy="1811250"/>
          </a:xfrm>
          <a:prstGeom prst="wedgeRectCallout">
            <a:avLst>
              <a:gd name="adj1" fmla="val -38810"/>
              <a:gd name="adj2" fmla="val -76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ângulo 18"/>
          <p:cNvSpPr/>
          <p:nvPr/>
        </p:nvSpPr>
        <p:spPr>
          <a:xfrm rot="1301704">
            <a:off x="4138327" y="4962494"/>
            <a:ext cx="2036581" cy="1754326"/>
          </a:xfrm>
          <a:prstGeom prst="rect">
            <a:avLst/>
          </a:prstGeom>
        </p:spPr>
        <p:txBody>
          <a:bodyPr wrap="square">
            <a:spAutoFit/>
          </a:bodyPr>
          <a:lstStyle/>
          <a:p>
            <a:r>
              <a:rPr lang="pt-PT" b="1" dirty="0" smtClean="0"/>
              <a:t>“Finalmente há também aqueles para quem o professor de línguas é como </a:t>
            </a:r>
            <a:r>
              <a:rPr lang="pt-PT" b="1" u="sng" dirty="0" smtClean="0"/>
              <a:t>um bom chocolate</a:t>
            </a:r>
            <a:r>
              <a:rPr lang="pt-PT" b="1" dirty="0" smtClean="0"/>
              <a:t>”</a:t>
            </a:r>
            <a:endParaRPr lang="pt-PT" dirty="0"/>
          </a:p>
        </p:txBody>
      </p:sp>
      <p:sp>
        <p:nvSpPr>
          <p:cNvPr id="20" name="Rectângulo 19"/>
          <p:cNvSpPr/>
          <p:nvPr/>
        </p:nvSpPr>
        <p:spPr>
          <a:xfrm rot="20791275">
            <a:off x="6509370" y="2305904"/>
            <a:ext cx="2274146" cy="1200329"/>
          </a:xfrm>
          <a:prstGeom prst="rect">
            <a:avLst/>
          </a:prstGeom>
        </p:spPr>
        <p:txBody>
          <a:bodyPr wrap="square">
            <a:spAutoFit/>
          </a:bodyPr>
          <a:lstStyle/>
          <a:p>
            <a:r>
              <a:rPr lang="pt-PT" b="1" dirty="0" smtClean="0"/>
              <a:t>“Um (bom) professor de línguas seria um </a:t>
            </a:r>
            <a:r>
              <a:rPr lang="pt-PT" b="1" u="sng" dirty="0" smtClean="0"/>
              <a:t>papagaio colorido</a:t>
            </a:r>
            <a:r>
              <a:rPr lang="pt-PT" b="1" dirty="0" smtClean="0"/>
              <a:t>” [CF9]</a:t>
            </a:r>
            <a:endParaRPr lang="pt-PT" dirty="0"/>
          </a:p>
        </p:txBody>
      </p:sp>
      <p:sp>
        <p:nvSpPr>
          <p:cNvPr id="23" name="Chamada rectangular 22"/>
          <p:cNvSpPr/>
          <p:nvPr/>
        </p:nvSpPr>
        <p:spPr>
          <a:xfrm rot="643723">
            <a:off x="6542091" y="4794717"/>
            <a:ext cx="2314389" cy="1418550"/>
          </a:xfrm>
          <a:prstGeom prst="wedgeRectCallout">
            <a:avLst>
              <a:gd name="adj1" fmla="val -2832"/>
              <a:gd name="adj2" fmla="val 6557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4" name="CaixaDeTexto 23"/>
          <p:cNvSpPr txBox="1"/>
          <p:nvPr/>
        </p:nvSpPr>
        <p:spPr>
          <a:xfrm rot="726812">
            <a:off x="6518845" y="4817650"/>
            <a:ext cx="2497958" cy="1477328"/>
          </a:xfrm>
          <a:prstGeom prst="rect">
            <a:avLst/>
          </a:prstGeom>
          <a:noFill/>
        </p:spPr>
        <p:txBody>
          <a:bodyPr wrap="square" rtlCol="0">
            <a:spAutoFit/>
          </a:bodyPr>
          <a:lstStyle/>
          <a:p>
            <a:r>
              <a:rPr lang="pt-PT" b="1" dirty="0" smtClean="0"/>
              <a:t>“Um professor de línguas é como… </a:t>
            </a:r>
            <a:r>
              <a:rPr lang="pt-PT" b="1" u="sng" dirty="0" smtClean="0"/>
              <a:t>uma bola saltitante</a:t>
            </a:r>
            <a:r>
              <a:rPr lang="pt-PT" b="1" dirty="0" smtClean="0"/>
              <a:t>… salta… salta… salta…” [CF4]</a:t>
            </a:r>
            <a:endParaRPr lang="pt-PT" dirty="0"/>
          </a:p>
        </p:txBody>
      </p:sp>
      <p:sp>
        <p:nvSpPr>
          <p:cNvPr id="26" name="Rectângulo 25"/>
          <p:cNvSpPr/>
          <p:nvPr/>
        </p:nvSpPr>
        <p:spPr>
          <a:xfrm>
            <a:off x="685800" y="4495800"/>
            <a:ext cx="2971800" cy="1754326"/>
          </a:xfrm>
          <a:prstGeom prst="rect">
            <a:avLst/>
          </a:prstGeom>
        </p:spPr>
        <p:txBody>
          <a:bodyPr wrap="square">
            <a:spAutoFit/>
          </a:bodyPr>
          <a:lstStyle/>
          <a:p>
            <a:r>
              <a:rPr lang="pt-PT" b="1" dirty="0" smtClean="0"/>
              <a:t>“Deveria ser como um </a:t>
            </a:r>
            <a:r>
              <a:rPr lang="pt-PT" b="1" u="sng" dirty="0" smtClean="0"/>
              <a:t>perfume suave</a:t>
            </a:r>
            <a:r>
              <a:rPr lang="pt-PT" b="1" dirty="0" smtClean="0"/>
              <a:t>, que sendo utilizado de forma diária e discreta seria sempre agradável e nunca cansaria.” [CF3]</a:t>
            </a:r>
            <a:endParaRPr lang="pt-PT" dirty="0"/>
          </a:p>
        </p:txBody>
      </p:sp>
      <p:sp>
        <p:nvSpPr>
          <p:cNvPr id="25" name="Chamada rectangular 24"/>
          <p:cNvSpPr/>
          <p:nvPr/>
        </p:nvSpPr>
        <p:spPr>
          <a:xfrm rot="21444467">
            <a:off x="3399899" y="1948289"/>
            <a:ext cx="1962409" cy="2127201"/>
          </a:xfrm>
          <a:prstGeom prst="wedgeRectCallout">
            <a:avLst>
              <a:gd name="adj1" fmla="val -2832"/>
              <a:gd name="adj2" fmla="val 6557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30" name="CaixaDeTexto 29"/>
          <p:cNvSpPr txBox="1"/>
          <p:nvPr/>
        </p:nvSpPr>
        <p:spPr>
          <a:xfrm rot="21527556">
            <a:off x="3395332" y="2152500"/>
            <a:ext cx="2118060" cy="1754326"/>
          </a:xfrm>
          <a:prstGeom prst="rect">
            <a:avLst/>
          </a:prstGeom>
          <a:noFill/>
        </p:spPr>
        <p:txBody>
          <a:bodyPr wrap="square" rtlCol="0">
            <a:spAutoFit/>
          </a:bodyPr>
          <a:lstStyle/>
          <a:p>
            <a:r>
              <a:rPr lang="pt-PT" b="1" dirty="0" smtClean="0"/>
              <a:t>“Um </a:t>
            </a:r>
            <a:r>
              <a:rPr lang="pt-PT" b="1" u="sng" dirty="0" smtClean="0"/>
              <a:t>cesto de frutas variadas</a:t>
            </a:r>
            <a:r>
              <a:rPr lang="pt-PT" b="1" dirty="0" smtClean="0"/>
              <a:t> que permite uma boa salada ou somente uma peça de fruta.” [PI1]</a:t>
            </a:r>
            <a:endParaRPr lang="pt-PT" dirty="0"/>
          </a:p>
        </p:txBody>
      </p:sp>
      <p:sp>
        <p:nvSpPr>
          <p:cNvPr id="31" name="CaixaDeTexto 30"/>
          <p:cNvSpPr txBox="1"/>
          <p:nvPr/>
        </p:nvSpPr>
        <p:spPr>
          <a:xfrm>
            <a:off x="6858000" y="228600"/>
            <a:ext cx="20574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Dimensão interventivo-</a:t>
            </a:r>
          </a:p>
          <a:p>
            <a:pPr algn="ctr"/>
            <a:r>
              <a:rPr lang="pt-PT" sz="2000" b="1" dirty="0" smtClean="0"/>
              <a:t>-curricular</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ppt_x"/>
                                          </p:val>
                                        </p:tav>
                                        <p:tav tm="100000">
                                          <p:val>
                                            <p:strVal val="#ppt_x"/>
                                          </p:val>
                                        </p:tav>
                                      </p:tavLst>
                                    </p:anim>
                                    <p:anim calcmode="lin" valueType="num">
                                      <p:cBhvr additive="base">
                                        <p:cTn id="17" dur="500" fill="hold"/>
                                        <p:tgtEl>
                                          <p:spTgt spid="2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additive="base">
                                        <p:cTn id="34" dur="500" fill="hold"/>
                                        <p:tgtEl>
                                          <p:spTgt spid="24"/>
                                        </p:tgtEl>
                                        <p:attrNameLst>
                                          <p:attrName>ppt_x</p:attrName>
                                        </p:attrNameLst>
                                      </p:cBhvr>
                                      <p:tavLst>
                                        <p:tav tm="0">
                                          <p:val>
                                            <p:strVal val="#ppt_x"/>
                                          </p:val>
                                        </p:tav>
                                        <p:tav tm="100000">
                                          <p:val>
                                            <p:strVal val="#ppt_x"/>
                                          </p:val>
                                        </p:tav>
                                      </p:tavLst>
                                    </p:anim>
                                    <p:anim calcmode="lin" valueType="num">
                                      <p:cBhvr additive="base">
                                        <p:cTn id="35" dur="500" fill="hold"/>
                                        <p:tgtEl>
                                          <p:spTgt spid="2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ppt_x"/>
                                          </p:val>
                                        </p:tav>
                                        <p:tav tm="100000">
                                          <p:val>
                                            <p:strVal val="#ppt_x"/>
                                          </p:val>
                                        </p:tav>
                                      </p:tavLst>
                                    </p:anim>
                                    <p:anim calcmode="lin" valueType="num">
                                      <p:cBhvr additive="base">
                                        <p:cTn id="39" dur="500" fill="hold"/>
                                        <p:tgtEl>
                                          <p:spTgt spid="23"/>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ppt_x"/>
                                          </p:val>
                                        </p:tav>
                                        <p:tav tm="100000">
                                          <p:val>
                                            <p:strVal val="#ppt_x"/>
                                          </p:val>
                                        </p:tav>
                                      </p:tavLst>
                                    </p:anim>
                                    <p:anim calcmode="lin" valueType="num">
                                      <p:cBhvr additive="base">
                                        <p:cTn id="53" dur="500" fill="hold"/>
                                        <p:tgtEl>
                                          <p:spTgt spid="3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additive="base">
                                        <p:cTn id="56" dur="500" fill="hold"/>
                                        <p:tgtEl>
                                          <p:spTgt spid="25"/>
                                        </p:tgtEl>
                                        <p:attrNameLst>
                                          <p:attrName>ppt_x</p:attrName>
                                        </p:attrNameLst>
                                      </p:cBhvr>
                                      <p:tavLst>
                                        <p:tav tm="0">
                                          <p:val>
                                            <p:strVal val="#ppt_x"/>
                                          </p:val>
                                        </p:tav>
                                        <p:tav tm="100000">
                                          <p:val>
                                            <p:strVal val="#ppt_x"/>
                                          </p:val>
                                        </p:tav>
                                      </p:tavLst>
                                    </p:anim>
                                    <p:anim calcmode="lin" valueType="num">
                                      <p:cBhvr additive="base">
                                        <p:cTn id="57" dur="500" fill="hold"/>
                                        <p:tgtEl>
                                          <p:spTgt spid="25"/>
                                        </p:tgtEl>
                                        <p:attrNameLst>
                                          <p:attrName>ppt_y</p:attrName>
                                        </p:attrNameLst>
                                      </p:cBhvr>
                                      <p:tavLst>
                                        <p:tav tm="0">
                                          <p:val>
                                            <p:strVal val="1+#ppt_h/2"/>
                                          </p:val>
                                        </p:tav>
                                        <p:tav tm="100000">
                                          <p:val>
                                            <p:strVal val="#ppt_y"/>
                                          </p:val>
                                        </p:tav>
                                      </p:tavLst>
                                    </p:anim>
                                  </p:childTnLst>
                                </p:cTn>
                              </p:par>
                              <p:par>
                                <p:cTn id="58" presetID="21" presetClass="entr" presetSubtype="4"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heel(4)">
                                      <p:cBhvr>
                                        <p:cTn id="6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13" grpId="0" animBg="1"/>
      <p:bldP spid="14" grpId="0"/>
      <p:bldP spid="18" grpId="0" animBg="1"/>
      <p:bldP spid="19" grpId="0"/>
      <p:bldP spid="20" grpId="0"/>
      <p:bldP spid="23" grpId="0" animBg="1"/>
      <p:bldP spid="24" grpId="0"/>
      <p:bldP spid="26" grpId="0"/>
      <p:bldP spid="25" grpId="0" animBg="1"/>
      <p:bldP spid="30" grpId="0"/>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hamada rectangular 28"/>
          <p:cNvSpPr/>
          <p:nvPr/>
        </p:nvSpPr>
        <p:spPr>
          <a:xfrm rot="643723">
            <a:off x="6571737" y="2177625"/>
            <a:ext cx="2282078" cy="1829392"/>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2" name="Chamada rectangular 21"/>
          <p:cNvSpPr/>
          <p:nvPr/>
        </p:nvSpPr>
        <p:spPr>
          <a:xfrm rot="20886974">
            <a:off x="409102" y="4915327"/>
            <a:ext cx="1981200" cy="1219200"/>
          </a:xfrm>
          <a:prstGeom prst="wedgeRectCallout">
            <a:avLst>
              <a:gd name="adj1" fmla="val -38810"/>
              <a:gd name="adj2" fmla="val -76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Chamada rectangular 16"/>
          <p:cNvSpPr/>
          <p:nvPr/>
        </p:nvSpPr>
        <p:spPr>
          <a:xfrm rot="1291753">
            <a:off x="3860431" y="2383711"/>
            <a:ext cx="1981200" cy="1066800"/>
          </a:xfrm>
          <a:prstGeom prst="wedgeRectCallout">
            <a:avLst>
              <a:gd name="adj1" fmla="val -42980"/>
              <a:gd name="adj2" fmla="val 682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533400" y="1600200"/>
            <a:ext cx="8610600" cy="461665"/>
          </a:xfrm>
          <a:prstGeom prst="rect">
            <a:avLst/>
          </a:prstGeom>
          <a:noFill/>
        </p:spPr>
        <p:txBody>
          <a:bodyPr wrap="square" rtlCol="0">
            <a:spAutoFit/>
          </a:bodyPr>
          <a:lstStyle/>
          <a:p>
            <a:r>
              <a:rPr lang="pt-PT" sz="2400" b="1" dirty="0" smtClean="0">
                <a:solidFill>
                  <a:schemeClr val="accent1">
                    <a:lumMod val="75000"/>
                  </a:schemeClr>
                </a:solidFill>
              </a:rPr>
              <a:t>FACILITADOR / GUIA:</a:t>
            </a:r>
            <a:endParaRPr lang="pt-PT" b="1" dirty="0">
              <a:solidFill>
                <a:schemeClr val="accent1">
                  <a:lumMod val="75000"/>
                </a:schemeClr>
              </a:solidFill>
            </a:endParaRPr>
          </a:p>
        </p:txBody>
      </p:sp>
      <p:sp>
        <p:nvSpPr>
          <p:cNvPr id="13" name="Chamada rectangular 12"/>
          <p:cNvSpPr/>
          <p:nvPr/>
        </p:nvSpPr>
        <p:spPr>
          <a:xfrm rot="20802809">
            <a:off x="376448" y="2306442"/>
            <a:ext cx="2321376" cy="1404936"/>
          </a:xfrm>
          <a:prstGeom prst="wedgeRectCallout">
            <a:avLst>
              <a:gd name="adj1" fmla="val -6767"/>
              <a:gd name="adj2" fmla="val 80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CaixaDeTexto 13"/>
          <p:cNvSpPr txBox="1"/>
          <p:nvPr/>
        </p:nvSpPr>
        <p:spPr>
          <a:xfrm rot="20781964">
            <a:off x="370784" y="2491443"/>
            <a:ext cx="2782472" cy="923330"/>
          </a:xfrm>
          <a:prstGeom prst="rect">
            <a:avLst/>
          </a:prstGeom>
          <a:noFill/>
        </p:spPr>
        <p:txBody>
          <a:bodyPr wrap="square" rtlCol="0">
            <a:spAutoFit/>
          </a:bodyPr>
          <a:lstStyle/>
          <a:p>
            <a:r>
              <a:rPr lang="pt-PT" b="1" dirty="0" smtClean="0"/>
              <a:t>“Ele é o </a:t>
            </a:r>
            <a:r>
              <a:rPr lang="pt-PT" b="1" u="sng" dirty="0" smtClean="0"/>
              <a:t>facilitador de ambientes propícios à aprendizagem</a:t>
            </a:r>
            <a:r>
              <a:rPr lang="pt-PT" b="1" dirty="0" smtClean="0"/>
              <a:t>” [CF2]</a:t>
            </a:r>
            <a:endParaRPr lang="pt-PT" dirty="0"/>
          </a:p>
        </p:txBody>
      </p:sp>
      <p:sp>
        <p:nvSpPr>
          <p:cNvPr id="15" name="CaixaDeTexto 14"/>
          <p:cNvSpPr txBox="1"/>
          <p:nvPr/>
        </p:nvSpPr>
        <p:spPr>
          <a:xfrm rot="1389687">
            <a:off x="3832469" y="2639502"/>
            <a:ext cx="2057400" cy="646331"/>
          </a:xfrm>
          <a:prstGeom prst="rect">
            <a:avLst/>
          </a:prstGeom>
          <a:noFill/>
        </p:spPr>
        <p:txBody>
          <a:bodyPr wrap="square" rtlCol="0">
            <a:spAutoFit/>
          </a:bodyPr>
          <a:lstStyle/>
          <a:p>
            <a:r>
              <a:rPr lang="pt-PT" b="1" dirty="0" smtClean="0"/>
              <a:t>“Um </a:t>
            </a:r>
            <a:r>
              <a:rPr lang="pt-PT" b="1" u="sng" dirty="0" smtClean="0"/>
              <a:t>trilho de terra batida</a:t>
            </a:r>
            <a:r>
              <a:rPr lang="pt-PT" b="1" dirty="0" smtClean="0"/>
              <a:t>” [OF4]</a:t>
            </a:r>
            <a:endParaRPr lang="pt-PT" dirty="0"/>
          </a:p>
        </p:txBody>
      </p:sp>
      <p:sp>
        <p:nvSpPr>
          <p:cNvPr id="18" name="Chamada rectangular 17"/>
          <p:cNvSpPr/>
          <p:nvPr/>
        </p:nvSpPr>
        <p:spPr>
          <a:xfrm rot="1340964">
            <a:off x="5931358" y="5009414"/>
            <a:ext cx="1981200" cy="1529346"/>
          </a:xfrm>
          <a:prstGeom prst="wedgeRectCallout">
            <a:avLst>
              <a:gd name="adj1" fmla="val -38810"/>
              <a:gd name="adj2" fmla="val -76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ângulo 18"/>
          <p:cNvSpPr/>
          <p:nvPr/>
        </p:nvSpPr>
        <p:spPr>
          <a:xfrm rot="1301704">
            <a:off x="5930270" y="5047244"/>
            <a:ext cx="2036581" cy="1477328"/>
          </a:xfrm>
          <a:prstGeom prst="rect">
            <a:avLst/>
          </a:prstGeom>
        </p:spPr>
        <p:txBody>
          <a:bodyPr wrap="square">
            <a:spAutoFit/>
          </a:bodyPr>
          <a:lstStyle/>
          <a:p>
            <a:r>
              <a:rPr lang="pt-PT" b="1" dirty="0" smtClean="0"/>
              <a:t>“Há ainda aqueles para quem o professor de línguas é como um </a:t>
            </a:r>
            <a:r>
              <a:rPr lang="pt-PT" b="1" u="sng" dirty="0" smtClean="0"/>
              <a:t>passaporte</a:t>
            </a:r>
            <a:r>
              <a:rPr lang="pt-PT" b="1" dirty="0" smtClean="0"/>
              <a:t>” [CF8]</a:t>
            </a:r>
            <a:endParaRPr lang="pt-PT" dirty="0"/>
          </a:p>
        </p:txBody>
      </p:sp>
      <p:sp>
        <p:nvSpPr>
          <p:cNvPr id="20" name="Rectângulo 19"/>
          <p:cNvSpPr/>
          <p:nvPr/>
        </p:nvSpPr>
        <p:spPr>
          <a:xfrm rot="20791275">
            <a:off x="419001" y="4925254"/>
            <a:ext cx="1865284" cy="1200329"/>
          </a:xfrm>
          <a:prstGeom prst="rect">
            <a:avLst/>
          </a:prstGeom>
        </p:spPr>
        <p:txBody>
          <a:bodyPr wrap="square">
            <a:spAutoFit/>
          </a:bodyPr>
          <a:lstStyle/>
          <a:p>
            <a:r>
              <a:rPr lang="pt-PT" b="1" dirty="0" smtClean="0"/>
              <a:t>“o professor de línguas é como um </a:t>
            </a:r>
            <a:r>
              <a:rPr lang="pt-PT" b="1" u="sng" dirty="0" smtClean="0"/>
              <a:t>dicionário</a:t>
            </a:r>
            <a:r>
              <a:rPr lang="pt-PT" b="1" dirty="0" smtClean="0"/>
              <a:t>” [CF8]</a:t>
            </a:r>
            <a:endParaRPr lang="pt-PT" dirty="0"/>
          </a:p>
        </p:txBody>
      </p:sp>
      <p:sp>
        <p:nvSpPr>
          <p:cNvPr id="23" name="Chamada rectangular 22"/>
          <p:cNvSpPr/>
          <p:nvPr/>
        </p:nvSpPr>
        <p:spPr>
          <a:xfrm rot="643723">
            <a:off x="3341871" y="4338956"/>
            <a:ext cx="1719151" cy="1380184"/>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4" name="CaixaDeTexto 23"/>
          <p:cNvSpPr txBox="1"/>
          <p:nvPr/>
        </p:nvSpPr>
        <p:spPr>
          <a:xfrm rot="726812">
            <a:off x="3460902" y="4345787"/>
            <a:ext cx="1602588" cy="1200329"/>
          </a:xfrm>
          <a:prstGeom prst="rect">
            <a:avLst/>
          </a:prstGeom>
          <a:noFill/>
        </p:spPr>
        <p:txBody>
          <a:bodyPr wrap="square" rtlCol="0">
            <a:spAutoFit/>
          </a:bodyPr>
          <a:lstStyle/>
          <a:p>
            <a:r>
              <a:rPr lang="pt-PT" b="1" dirty="0" smtClean="0"/>
              <a:t>“Uma </a:t>
            </a:r>
            <a:r>
              <a:rPr lang="pt-PT" b="1" u="sng" dirty="0" smtClean="0"/>
              <a:t>porta entreaberta para o mundo</a:t>
            </a:r>
            <a:r>
              <a:rPr lang="pt-PT" b="1" dirty="0" smtClean="0"/>
              <a:t>” [PI3]</a:t>
            </a:r>
            <a:endParaRPr lang="pt-PT" dirty="0"/>
          </a:p>
        </p:txBody>
      </p:sp>
      <p:sp>
        <p:nvSpPr>
          <p:cNvPr id="28" name="Rectângulo 27"/>
          <p:cNvSpPr/>
          <p:nvPr/>
        </p:nvSpPr>
        <p:spPr>
          <a:xfrm rot="659655">
            <a:off x="6545490" y="2276052"/>
            <a:ext cx="2461870" cy="1754326"/>
          </a:xfrm>
          <a:prstGeom prst="rect">
            <a:avLst/>
          </a:prstGeom>
        </p:spPr>
        <p:txBody>
          <a:bodyPr wrap="square">
            <a:spAutoFit/>
          </a:bodyPr>
          <a:lstStyle/>
          <a:p>
            <a:r>
              <a:rPr lang="pt-PT" b="1" dirty="0" smtClean="0"/>
              <a:t>“o professor de línguas também é o </a:t>
            </a:r>
            <a:r>
              <a:rPr lang="pt-PT" b="1" u="sng" dirty="0" smtClean="0"/>
              <a:t>guardião da chave que abre as portas e janelas do mundo aos seus alunos</a:t>
            </a:r>
            <a:r>
              <a:rPr lang="pt-PT" b="1" dirty="0" smtClean="0"/>
              <a:t>” [OF3]</a:t>
            </a:r>
            <a:endParaRPr lang="pt-PT" dirty="0"/>
          </a:p>
        </p:txBody>
      </p:sp>
      <p:sp>
        <p:nvSpPr>
          <p:cNvPr id="21" name="CaixaDeTexto 20"/>
          <p:cNvSpPr txBox="1"/>
          <p:nvPr/>
        </p:nvSpPr>
        <p:spPr>
          <a:xfrm>
            <a:off x="6858000" y="228600"/>
            <a:ext cx="20574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Dimensão interventivo-</a:t>
            </a:r>
          </a:p>
          <a:p>
            <a:pPr algn="ctr"/>
            <a:r>
              <a:rPr lang="pt-PT" sz="2000" b="1" dirty="0" smtClean="0"/>
              <a:t>-curricular</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ppt_x"/>
                                          </p:val>
                                        </p:tav>
                                        <p:tav tm="100000">
                                          <p:val>
                                            <p:strVal val="#ppt_x"/>
                                          </p:val>
                                        </p:tav>
                                      </p:tavLst>
                                    </p:anim>
                                    <p:anim calcmode="lin" valueType="num">
                                      <p:cBhvr additive="base">
                                        <p:cTn id="39" dur="500" fill="hold"/>
                                        <p:tgtEl>
                                          <p:spTgt spid="18"/>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additive="base">
                                        <p:cTn id="56" dur="500" fill="hold"/>
                                        <p:tgtEl>
                                          <p:spTgt spid="28"/>
                                        </p:tgtEl>
                                        <p:attrNameLst>
                                          <p:attrName>ppt_x</p:attrName>
                                        </p:attrNameLst>
                                      </p:cBhvr>
                                      <p:tavLst>
                                        <p:tav tm="0">
                                          <p:val>
                                            <p:strVal val="#ppt_x"/>
                                          </p:val>
                                        </p:tav>
                                        <p:tav tm="100000">
                                          <p:val>
                                            <p:strVal val="#ppt_x"/>
                                          </p:val>
                                        </p:tav>
                                      </p:tavLst>
                                    </p:anim>
                                    <p:anim calcmode="lin" valueType="num">
                                      <p:cBhvr additive="base">
                                        <p:cTn id="57" dur="500" fill="hold"/>
                                        <p:tgtEl>
                                          <p:spTgt spid="28"/>
                                        </p:tgtEl>
                                        <p:attrNameLst>
                                          <p:attrName>ppt_y</p:attrName>
                                        </p:attrNameLst>
                                      </p:cBhvr>
                                      <p:tavLst>
                                        <p:tav tm="0">
                                          <p:val>
                                            <p:strVal val="1+#ppt_h/2"/>
                                          </p:val>
                                        </p:tav>
                                        <p:tav tm="100000">
                                          <p:val>
                                            <p:strVal val="#ppt_y"/>
                                          </p:val>
                                        </p:tav>
                                      </p:tavLst>
                                    </p:anim>
                                  </p:childTnLst>
                                </p:cTn>
                              </p:par>
                              <p:par>
                                <p:cTn id="58" presetID="21" presetClass="entr" presetSubtype="4"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heel(4)">
                                      <p:cBhvr>
                                        <p:cTn id="6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2" grpId="0" animBg="1"/>
      <p:bldP spid="17" grpId="0" animBg="1"/>
      <p:bldP spid="13" grpId="0" animBg="1"/>
      <p:bldP spid="14" grpId="0"/>
      <p:bldP spid="15" grpId="0"/>
      <p:bldP spid="18" grpId="0" animBg="1"/>
      <p:bldP spid="19" grpId="0"/>
      <p:bldP spid="20" grpId="0"/>
      <p:bldP spid="23" grpId="0" animBg="1"/>
      <p:bldP spid="24" grpId="0"/>
      <p:bldP spid="28" grpId="0"/>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hamada rectangular 26"/>
          <p:cNvSpPr/>
          <p:nvPr/>
        </p:nvSpPr>
        <p:spPr>
          <a:xfrm>
            <a:off x="2971800" y="2286000"/>
            <a:ext cx="2895600" cy="2362200"/>
          </a:xfrm>
          <a:prstGeom prst="wedgeRectCallout">
            <a:avLst>
              <a:gd name="adj1" fmla="val 3435"/>
              <a:gd name="adj2" fmla="val 6490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2" name="Chamada rectangular 21"/>
          <p:cNvSpPr/>
          <p:nvPr/>
        </p:nvSpPr>
        <p:spPr>
          <a:xfrm rot="20886974">
            <a:off x="3420732" y="5234099"/>
            <a:ext cx="2116869" cy="1219200"/>
          </a:xfrm>
          <a:prstGeom prst="wedgeRectCallout">
            <a:avLst>
              <a:gd name="adj1" fmla="val -38810"/>
              <a:gd name="adj2" fmla="val -76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533400" y="1600200"/>
            <a:ext cx="8610600" cy="461665"/>
          </a:xfrm>
          <a:prstGeom prst="rect">
            <a:avLst/>
          </a:prstGeom>
          <a:noFill/>
        </p:spPr>
        <p:txBody>
          <a:bodyPr wrap="square" rtlCol="0">
            <a:spAutoFit/>
          </a:bodyPr>
          <a:lstStyle/>
          <a:p>
            <a:r>
              <a:rPr lang="pt-PT" sz="2400" b="1" dirty="0" smtClean="0">
                <a:solidFill>
                  <a:schemeClr val="accent1">
                    <a:lumMod val="75000"/>
                  </a:schemeClr>
                </a:solidFill>
              </a:rPr>
              <a:t>MEDIADOR / ACTOR SOCIAL:</a:t>
            </a:r>
            <a:endParaRPr lang="pt-PT" b="1" dirty="0">
              <a:solidFill>
                <a:schemeClr val="accent1">
                  <a:lumMod val="75000"/>
                </a:schemeClr>
              </a:solidFill>
            </a:endParaRPr>
          </a:p>
        </p:txBody>
      </p:sp>
      <p:sp>
        <p:nvSpPr>
          <p:cNvPr id="13" name="Chamada rectangular 12"/>
          <p:cNvSpPr/>
          <p:nvPr/>
        </p:nvSpPr>
        <p:spPr>
          <a:xfrm rot="311601">
            <a:off x="380250" y="2434093"/>
            <a:ext cx="1981200" cy="1303877"/>
          </a:xfrm>
          <a:prstGeom prst="wedgeRectCallout">
            <a:avLst>
              <a:gd name="adj1" fmla="val 59516"/>
              <a:gd name="adj2" fmla="val -41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CaixaDeTexto 13"/>
          <p:cNvSpPr txBox="1"/>
          <p:nvPr/>
        </p:nvSpPr>
        <p:spPr>
          <a:xfrm rot="334228">
            <a:off x="410803" y="2485191"/>
            <a:ext cx="2057400" cy="1200329"/>
          </a:xfrm>
          <a:prstGeom prst="rect">
            <a:avLst/>
          </a:prstGeom>
          <a:noFill/>
        </p:spPr>
        <p:txBody>
          <a:bodyPr wrap="square" rtlCol="0">
            <a:spAutoFit/>
          </a:bodyPr>
          <a:lstStyle/>
          <a:p>
            <a:r>
              <a:rPr lang="pt-PT" b="1" dirty="0" smtClean="0"/>
              <a:t>“Um professor de línguas é um </a:t>
            </a:r>
            <a:r>
              <a:rPr lang="pt-PT" b="1" u="sng" dirty="0" smtClean="0"/>
              <a:t>passaporte para o mundo</a:t>
            </a:r>
            <a:r>
              <a:rPr lang="pt-PT" b="1" dirty="0" smtClean="0"/>
              <a:t>.” [CF2]]</a:t>
            </a:r>
            <a:endParaRPr lang="pt-PT" dirty="0"/>
          </a:p>
        </p:txBody>
      </p:sp>
      <p:sp>
        <p:nvSpPr>
          <p:cNvPr id="18" name="Chamada rectangular 17"/>
          <p:cNvSpPr/>
          <p:nvPr/>
        </p:nvSpPr>
        <p:spPr>
          <a:xfrm rot="1340964">
            <a:off x="583243" y="4532887"/>
            <a:ext cx="1755225" cy="1811250"/>
          </a:xfrm>
          <a:prstGeom prst="wedgeRectCallout">
            <a:avLst>
              <a:gd name="adj1" fmla="val 3731"/>
              <a:gd name="adj2" fmla="val -635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ângulo 18"/>
          <p:cNvSpPr/>
          <p:nvPr/>
        </p:nvSpPr>
        <p:spPr>
          <a:xfrm rot="1301704">
            <a:off x="567918" y="4740670"/>
            <a:ext cx="1753371" cy="1477328"/>
          </a:xfrm>
          <a:prstGeom prst="rect">
            <a:avLst/>
          </a:prstGeom>
        </p:spPr>
        <p:txBody>
          <a:bodyPr wrap="square">
            <a:spAutoFit/>
          </a:bodyPr>
          <a:lstStyle/>
          <a:p>
            <a:r>
              <a:rPr lang="pt-PT" b="1" dirty="0" smtClean="0"/>
              <a:t>“ser o </a:t>
            </a:r>
            <a:r>
              <a:rPr lang="pt-PT" b="1" u="sng" dirty="0" smtClean="0"/>
              <a:t>promotor</a:t>
            </a:r>
            <a:r>
              <a:rPr lang="pt-PT" b="1" dirty="0" smtClean="0"/>
              <a:t> da escola plurilingue e intercultural” [CF2]</a:t>
            </a:r>
            <a:endParaRPr lang="pt-PT" dirty="0"/>
          </a:p>
        </p:txBody>
      </p:sp>
      <p:sp>
        <p:nvSpPr>
          <p:cNvPr id="20" name="Rectângulo 19"/>
          <p:cNvSpPr/>
          <p:nvPr/>
        </p:nvSpPr>
        <p:spPr>
          <a:xfrm rot="20791275">
            <a:off x="3385171" y="5201503"/>
            <a:ext cx="2274146" cy="1200329"/>
          </a:xfrm>
          <a:prstGeom prst="rect">
            <a:avLst/>
          </a:prstGeom>
        </p:spPr>
        <p:txBody>
          <a:bodyPr wrap="square">
            <a:spAutoFit/>
          </a:bodyPr>
          <a:lstStyle/>
          <a:p>
            <a:r>
              <a:rPr lang="pt-PT" b="1" dirty="0" smtClean="0"/>
              <a:t>“Comparar um professor de línguas a </a:t>
            </a:r>
            <a:r>
              <a:rPr lang="pt-PT" b="1" u="sng" dirty="0" smtClean="0"/>
              <a:t>uma ponte</a:t>
            </a:r>
            <a:r>
              <a:rPr lang="pt-PT" b="1" dirty="0" smtClean="0"/>
              <a:t> faz sentido” [CF7]</a:t>
            </a:r>
            <a:endParaRPr lang="pt-PT" dirty="0"/>
          </a:p>
        </p:txBody>
      </p:sp>
      <p:sp>
        <p:nvSpPr>
          <p:cNvPr id="23" name="Chamada rectangular 22"/>
          <p:cNvSpPr/>
          <p:nvPr/>
        </p:nvSpPr>
        <p:spPr>
          <a:xfrm rot="643723">
            <a:off x="6275508" y="2216488"/>
            <a:ext cx="2314389" cy="1418550"/>
          </a:xfrm>
          <a:prstGeom prst="wedgeRectCallout">
            <a:avLst>
              <a:gd name="adj1" fmla="val -2832"/>
              <a:gd name="adj2" fmla="val 6557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4" name="CaixaDeTexto 23"/>
          <p:cNvSpPr txBox="1"/>
          <p:nvPr/>
        </p:nvSpPr>
        <p:spPr>
          <a:xfrm rot="726812">
            <a:off x="6252262" y="2239421"/>
            <a:ext cx="2497958" cy="1477328"/>
          </a:xfrm>
          <a:prstGeom prst="rect">
            <a:avLst/>
          </a:prstGeom>
          <a:noFill/>
        </p:spPr>
        <p:txBody>
          <a:bodyPr wrap="square" rtlCol="0">
            <a:spAutoFit/>
          </a:bodyPr>
          <a:lstStyle/>
          <a:p>
            <a:r>
              <a:rPr lang="pt-PT" b="1" dirty="0" smtClean="0"/>
              <a:t>“Um professor de línguas é como… </a:t>
            </a:r>
            <a:r>
              <a:rPr lang="pt-PT" b="1" u="sng" dirty="0" smtClean="0"/>
              <a:t>uma bola saltitante</a:t>
            </a:r>
            <a:r>
              <a:rPr lang="pt-PT" b="1" dirty="0" smtClean="0"/>
              <a:t>… salta… salta… salta…” [CF4]</a:t>
            </a:r>
            <a:endParaRPr lang="pt-PT" dirty="0"/>
          </a:p>
        </p:txBody>
      </p:sp>
      <p:sp>
        <p:nvSpPr>
          <p:cNvPr id="26" name="Rectângulo 25"/>
          <p:cNvSpPr/>
          <p:nvPr/>
        </p:nvSpPr>
        <p:spPr>
          <a:xfrm>
            <a:off x="2971800" y="2362200"/>
            <a:ext cx="3200400" cy="2308324"/>
          </a:xfrm>
          <a:prstGeom prst="rect">
            <a:avLst/>
          </a:prstGeom>
        </p:spPr>
        <p:txBody>
          <a:bodyPr wrap="square">
            <a:spAutoFit/>
          </a:bodyPr>
          <a:lstStyle/>
          <a:p>
            <a:r>
              <a:rPr lang="pt-PT" b="1" dirty="0" smtClean="0"/>
              <a:t>“Ser professor de línguas é… poder </a:t>
            </a:r>
            <a:r>
              <a:rPr lang="pt-PT" b="1" u="sng" dirty="0" smtClean="0"/>
              <a:t>estender pontes para outras margens</a:t>
            </a:r>
            <a:r>
              <a:rPr lang="pt-PT" b="1" dirty="0" smtClean="0"/>
              <a:t>, dotar os meus alunos das ferramentas que lhes permitam abrir caminhos para outras culturas, outras maneiras de ser e de pensar” [CF5]</a:t>
            </a:r>
            <a:endParaRPr lang="pt-PT" dirty="0"/>
          </a:p>
        </p:txBody>
      </p:sp>
      <p:sp>
        <p:nvSpPr>
          <p:cNvPr id="25" name="Chamada rectangular 24"/>
          <p:cNvSpPr/>
          <p:nvPr/>
        </p:nvSpPr>
        <p:spPr>
          <a:xfrm rot="21444467">
            <a:off x="7023995" y="4496198"/>
            <a:ext cx="1962409" cy="1145276"/>
          </a:xfrm>
          <a:prstGeom prst="wedgeRectCallout">
            <a:avLst>
              <a:gd name="adj1" fmla="val -2832"/>
              <a:gd name="adj2" fmla="val 6557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30" name="CaixaDeTexto 29"/>
          <p:cNvSpPr txBox="1"/>
          <p:nvPr/>
        </p:nvSpPr>
        <p:spPr>
          <a:xfrm rot="21527556">
            <a:off x="7017258" y="4577008"/>
            <a:ext cx="2118060" cy="923330"/>
          </a:xfrm>
          <a:prstGeom prst="rect">
            <a:avLst/>
          </a:prstGeom>
          <a:noFill/>
        </p:spPr>
        <p:txBody>
          <a:bodyPr wrap="square" rtlCol="0">
            <a:spAutoFit/>
          </a:bodyPr>
          <a:lstStyle/>
          <a:p>
            <a:r>
              <a:rPr lang="pt-PT" b="1" dirty="0" smtClean="0"/>
              <a:t>“Uma </a:t>
            </a:r>
            <a:r>
              <a:rPr lang="pt-PT" b="1" u="sng" dirty="0" smtClean="0"/>
              <a:t>porta entreaberta para o mundo</a:t>
            </a:r>
            <a:r>
              <a:rPr lang="pt-PT" b="1" dirty="0" smtClean="0"/>
              <a:t>” [PI3]</a:t>
            </a:r>
            <a:endParaRPr lang="pt-PT" dirty="0"/>
          </a:p>
        </p:txBody>
      </p:sp>
      <p:sp>
        <p:nvSpPr>
          <p:cNvPr id="21" name="CaixaDeTexto 20"/>
          <p:cNvSpPr txBox="1"/>
          <p:nvPr/>
        </p:nvSpPr>
        <p:spPr>
          <a:xfrm>
            <a:off x="6858000" y="228600"/>
            <a:ext cx="20574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Dimensão político-</a:t>
            </a:r>
          </a:p>
          <a:p>
            <a:pPr algn="ctr"/>
            <a:r>
              <a:rPr lang="pt-PT" sz="2000" b="1" dirty="0" smtClean="0"/>
              <a:t>-social</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ppt_x"/>
                                          </p:val>
                                        </p:tav>
                                        <p:tav tm="100000">
                                          <p:val>
                                            <p:strVal val="#ppt_x"/>
                                          </p:val>
                                        </p:tav>
                                      </p:tavLst>
                                    </p:anim>
                                    <p:anim calcmode="lin" valueType="num">
                                      <p:cBhvr additive="base">
                                        <p:cTn id="17" dur="500" fill="hold"/>
                                        <p:tgtEl>
                                          <p:spTgt spid="2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additive="base">
                                        <p:cTn id="34" dur="500" fill="hold"/>
                                        <p:tgtEl>
                                          <p:spTgt spid="24"/>
                                        </p:tgtEl>
                                        <p:attrNameLst>
                                          <p:attrName>ppt_x</p:attrName>
                                        </p:attrNameLst>
                                      </p:cBhvr>
                                      <p:tavLst>
                                        <p:tav tm="0">
                                          <p:val>
                                            <p:strVal val="#ppt_x"/>
                                          </p:val>
                                        </p:tav>
                                        <p:tav tm="100000">
                                          <p:val>
                                            <p:strVal val="#ppt_x"/>
                                          </p:val>
                                        </p:tav>
                                      </p:tavLst>
                                    </p:anim>
                                    <p:anim calcmode="lin" valueType="num">
                                      <p:cBhvr additive="base">
                                        <p:cTn id="35" dur="500" fill="hold"/>
                                        <p:tgtEl>
                                          <p:spTgt spid="2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ppt_x"/>
                                          </p:val>
                                        </p:tav>
                                        <p:tav tm="100000">
                                          <p:val>
                                            <p:strVal val="#ppt_x"/>
                                          </p:val>
                                        </p:tav>
                                      </p:tavLst>
                                    </p:anim>
                                    <p:anim calcmode="lin" valueType="num">
                                      <p:cBhvr additive="base">
                                        <p:cTn id="39" dur="500" fill="hold"/>
                                        <p:tgtEl>
                                          <p:spTgt spid="23"/>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ppt_x"/>
                                          </p:val>
                                        </p:tav>
                                        <p:tav tm="100000">
                                          <p:val>
                                            <p:strVal val="#ppt_x"/>
                                          </p:val>
                                        </p:tav>
                                      </p:tavLst>
                                    </p:anim>
                                    <p:anim calcmode="lin" valueType="num">
                                      <p:cBhvr additive="base">
                                        <p:cTn id="53" dur="500" fill="hold"/>
                                        <p:tgtEl>
                                          <p:spTgt spid="3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additive="base">
                                        <p:cTn id="56" dur="500" fill="hold"/>
                                        <p:tgtEl>
                                          <p:spTgt spid="25"/>
                                        </p:tgtEl>
                                        <p:attrNameLst>
                                          <p:attrName>ppt_x</p:attrName>
                                        </p:attrNameLst>
                                      </p:cBhvr>
                                      <p:tavLst>
                                        <p:tav tm="0">
                                          <p:val>
                                            <p:strVal val="#ppt_x"/>
                                          </p:val>
                                        </p:tav>
                                        <p:tav tm="100000">
                                          <p:val>
                                            <p:strVal val="#ppt_x"/>
                                          </p:val>
                                        </p:tav>
                                      </p:tavLst>
                                    </p:anim>
                                    <p:anim calcmode="lin" valueType="num">
                                      <p:cBhvr additive="base">
                                        <p:cTn id="57" dur="500" fill="hold"/>
                                        <p:tgtEl>
                                          <p:spTgt spid="25"/>
                                        </p:tgtEl>
                                        <p:attrNameLst>
                                          <p:attrName>ppt_y</p:attrName>
                                        </p:attrNameLst>
                                      </p:cBhvr>
                                      <p:tavLst>
                                        <p:tav tm="0">
                                          <p:val>
                                            <p:strVal val="1+#ppt_h/2"/>
                                          </p:val>
                                        </p:tav>
                                        <p:tav tm="100000">
                                          <p:val>
                                            <p:strVal val="#ppt_y"/>
                                          </p:val>
                                        </p:tav>
                                      </p:tavLst>
                                    </p:anim>
                                  </p:childTnLst>
                                </p:cTn>
                              </p:par>
                              <p:par>
                                <p:cTn id="58" presetID="21" presetClass="entr" presetSubtype="4"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heel(4)">
                                      <p:cBhvr>
                                        <p:cTn id="6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13" grpId="0" animBg="1"/>
      <p:bldP spid="14" grpId="0"/>
      <p:bldP spid="18" grpId="0" animBg="1"/>
      <p:bldP spid="19" grpId="0"/>
      <p:bldP spid="20" grpId="0"/>
      <p:bldP spid="23" grpId="0" animBg="1"/>
      <p:bldP spid="24" grpId="0"/>
      <p:bldP spid="26" grpId="0"/>
      <p:bldP spid="25" grpId="0" animBg="1"/>
      <p:bldP spid="30" grpId="0"/>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hamada rectangular 28"/>
          <p:cNvSpPr/>
          <p:nvPr/>
        </p:nvSpPr>
        <p:spPr>
          <a:xfrm rot="643723">
            <a:off x="6556891" y="4935411"/>
            <a:ext cx="1836811" cy="1121421"/>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7" name="Chamada rectangular 26"/>
          <p:cNvSpPr/>
          <p:nvPr/>
        </p:nvSpPr>
        <p:spPr>
          <a:xfrm>
            <a:off x="2971800" y="2209800"/>
            <a:ext cx="2895600" cy="1752600"/>
          </a:xfrm>
          <a:prstGeom prst="wedgeRectCallout">
            <a:avLst>
              <a:gd name="adj1" fmla="val 3435"/>
              <a:gd name="adj2" fmla="val 6490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17" name="Chamada rectangular 16"/>
          <p:cNvSpPr/>
          <p:nvPr/>
        </p:nvSpPr>
        <p:spPr>
          <a:xfrm rot="1291753">
            <a:off x="6527432" y="2764711"/>
            <a:ext cx="1981200" cy="1066800"/>
          </a:xfrm>
          <a:prstGeom prst="wedgeRectCallout">
            <a:avLst>
              <a:gd name="adj1" fmla="val -42980"/>
              <a:gd name="adj2" fmla="val 682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533400" y="1600200"/>
            <a:ext cx="8610600" cy="461665"/>
          </a:xfrm>
          <a:prstGeom prst="rect">
            <a:avLst/>
          </a:prstGeom>
          <a:noFill/>
        </p:spPr>
        <p:txBody>
          <a:bodyPr wrap="square" rtlCol="0">
            <a:spAutoFit/>
          </a:bodyPr>
          <a:lstStyle/>
          <a:p>
            <a:r>
              <a:rPr lang="pt-PT" sz="2400" b="1" dirty="0" smtClean="0">
                <a:solidFill>
                  <a:schemeClr val="accent1">
                    <a:lumMod val="75000"/>
                  </a:schemeClr>
                </a:solidFill>
              </a:rPr>
              <a:t>INVESTIGADOR:</a:t>
            </a:r>
            <a:endParaRPr lang="pt-PT" b="1" dirty="0">
              <a:solidFill>
                <a:schemeClr val="accent1">
                  <a:lumMod val="75000"/>
                </a:schemeClr>
              </a:solidFill>
            </a:endParaRPr>
          </a:p>
        </p:txBody>
      </p:sp>
      <p:sp>
        <p:nvSpPr>
          <p:cNvPr id="13" name="Chamada rectangular 12"/>
          <p:cNvSpPr/>
          <p:nvPr/>
        </p:nvSpPr>
        <p:spPr>
          <a:xfrm rot="20802809">
            <a:off x="381000" y="2438400"/>
            <a:ext cx="1981200" cy="1219200"/>
          </a:xfrm>
          <a:prstGeom prst="wedgeRectCallout">
            <a:avLst>
              <a:gd name="adj1" fmla="val -6767"/>
              <a:gd name="adj2" fmla="val 80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CaixaDeTexto 13"/>
          <p:cNvSpPr txBox="1"/>
          <p:nvPr/>
        </p:nvSpPr>
        <p:spPr>
          <a:xfrm rot="20781964">
            <a:off x="381000" y="2438400"/>
            <a:ext cx="2057400" cy="1200329"/>
          </a:xfrm>
          <a:prstGeom prst="rect">
            <a:avLst/>
          </a:prstGeom>
          <a:noFill/>
        </p:spPr>
        <p:txBody>
          <a:bodyPr wrap="square" rtlCol="0">
            <a:spAutoFit/>
          </a:bodyPr>
          <a:lstStyle/>
          <a:p>
            <a:r>
              <a:rPr lang="pt-PT" b="1" dirty="0" smtClean="0"/>
              <a:t>“O professor de LE é também </a:t>
            </a:r>
            <a:r>
              <a:rPr lang="pt-PT" b="1" u="sng" dirty="0" smtClean="0"/>
              <a:t>um ‘eterno’ aprendente</a:t>
            </a:r>
            <a:r>
              <a:rPr lang="pt-PT" b="1" dirty="0" smtClean="0"/>
              <a:t>” [CF2]</a:t>
            </a:r>
            <a:endParaRPr lang="pt-PT" dirty="0"/>
          </a:p>
        </p:txBody>
      </p:sp>
      <p:sp>
        <p:nvSpPr>
          <p:cNvPr id="15" name="CaixaDeTexto 14"/>
          <p:cNvSpPr txBox="1"/>
          <p:nvPr/>
        </p:nvSpPr>
        <p:spPr>
          <a:xfrm rot="1389687">
            <a:off x="6499470" y="2882002"/>
            <a:ext cx="2057400" cy="923330"/>
          </a:xfrm>
          <a:prstGeom prst="rect">
            <a:avLst/>
          </a:prstGeom>
          <a:noFill/>
        </p:spPr>
        <p:txBody>
          <a:bodyPr wrap="square" rtlCol="0">
            <a:spAutoFit/>
          </a:bodyPr>
          <a:lstStyle/>
          <a:p>
            <a:r>
              <a:rPr lang="pt-PT" b="1" dirty="0" smtClean="0"/>
              <a:t>“Esta </a:t>
            </a:r>
            <a:r>
              <a:rPr lang="pt-PT" b="1" u="sng" dirty="0" smtClean="0"/>
              <a:t>ponte</a:t>
            </a:r>
            <a:r>
              <a:rPr lang="pt-PT" b="1" dirty="0" smtClean="0"/>
              <a:t> está </a:t>
            </a:r>
            <a:r>
              <a:rPr lang="pt-PT" b="1" u="sng" dirty="0" smtClean="0"/>
              <a:t>continuamente em obras</a:t>
            </a:r>
            <a:r>
              <a:rPr lang="pt-PT" b="1" dirty="0" smtClean="0"/>
              <a:t>” [CF7]</a:t>
            </a:r>
            <a:endParaRPr lang="pt-PT" dirty="0"/>
          </a:p>
        </p:txBody>
      </p:sp>
      <p:sp>
        <p:nvSpPr>
          <p:cNvPr id="18" name="Chamada rectangular 17"/>
          <p:cNvSpPr/>
          <p:nvPr/>
        </p:nvSpPr>
        <p:spPr>
          <a:xfrm rot="1340964">
            <a:off x="3592655" y="5271276"/>
            <a:ext cx="1981200" cy="1219200"/>
          </a:xfrm>
          <a:prstGeom prst="wedgeRectCallout">
            <a:avLst>
              <a:gd name="adj1" fmla="val -38810"/>
              <a:gd name="adj2" fmla="val -76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ângulo 18"/>
          <p:cNvSpPr/>
          <p:nvPr/>
        </p:nvSpPr>
        <p:spPr>
          <a:xfrm rot="1301704">
            <a:off x="3578730" y="5323755"/>
            <a:ext cx="2036581" cy="1200329"/>
          </a:xfrm>
          <a:prstGeom prst="rect">
            <a:avLst/>
          </a:prstGeom>
        </p:spPr>
        <p:txBody>
          <a:bodyPr wrap="square">
            <a:spAutoFit/>
          </a:bodyPr>
          <a:lstStyle/>
          <a:p>
            <a:r>
              <a:rPr lang="pt-PT" b="1" dirty="0" smtClean="0"/>
              <a:t>“É </a:t>
            </a:r>
            <a:r>
              <a:rPr lang="pt-PT" b="1" u="sng" dirty="0" smtClean="0"/>
              <a:t>um ‘linguista’ em construção e sempre em evolução</a:t>
            </a:r>
            <a:r>
              <a:rPr lang="pt-PT" b="1" dirty="0" smtClean="0"/>
              <a:t>.” [OF4]</a:t>
            </a:r>
            <a:endParaRPr lang="pt-PT" dirty="0"/>
          </a:p>
        </p:txBody>
      </p:sp>
      <p:sp>
        <p:nvSpPr>
          <p:cNvPr id="23" name="Chamada rectangular 22"/>
          <p:cNvSpPr/>
          <p:nvPr/>
        </p:nvSpPr>
        <p:spPr>
          <a:xfrm rot="643723">
            <a:off x="883288" y="4920924"/>
            <a:ext cx="1719151" cy="1121421"/>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4" name="CaixaDeTexto 23"/>
          <p:cNvSpPr txBox="1"/>
          <p:nvPr/>
        </p:nvSpPr>
        <p:spPr>
          <a:xfrm rot="726812">
            <a:off x="946303" y="4879188"/>
            <a:ext cx="1602588" cy="1200329"/>
          </a:xfrm>
          <a:prstGeom prst="rect">
            <a:avLst/>
          </a:prstGeom>
          <a:noFill/>
        </p:spPr>
        <p:txBody>
          <a:bodyPr wrap="square" rtlCol="0">
            <a:spAutoFit/>
          </a:bodyPr>
          <a:lstStyle/>
          <a:p>
            <a:r>
              <a:rPr lang="pt-PT" b="1" dirty="0" smtClean="0"/>
              <a:t>“um </a:t>
            </a:r>
            <a:r>
              <a:rPr lang="pt-PT" b="1" u="sng" dirty="0" smtClean="0"/>
              <a:t>professor-</a:t>
            </a:r>
          </a:p>
          <a:p>
            <a:r>
              <a:rPr lang="pt-PT" b="1" u="sng" dirty="0" smtClean="0"/>
              <a:t>-investigador</a:t>
            </a:r>
            <a:r>
              <a:rPr lang="pt-PT" b="1" dirty="0" smtClean="0"/>
              <a:t>” [OF3]</a:t>
            </a:r>
            <a:endParaRPr lang="pt-PT" dirty="0"/>
          </a:p>
        </p:txBody>
      </p:sp>
      <p:sp>
        <p:nvSpPr>
          <p:cNvPr id="26" name="Rectângulo 25"/>
          <p:cNvSpPr/>
          <p:nvPr/>
        </p:nvSpPr>
        <p:spPr>
          <a:xfrm>
            <a:off x="3048000" y="2209800"/>
            <a:ext cx="2971800" cy="1754326"/>
          </a:xfrm>
          <a:prstGeom prst="rect">
            <a:avLst/>
          </a:prstGeom>
        </p:spPr>
        <p:txBody>
          <a:bodyPr wrap="square">
            <a:spAutoFit/>
          </a:bodyPr>
          <a:lstStyle/>
          <a:p>
            <a:r>
              <a:rPr lang="pt-PT" b="1" dirty="0" smtClean="0"/>
              <a:t>“O professor de línguas é um </a:t>
            </a:r>
            <a:r>
              <a:rPr lang="pt-PT" b="1" u="sng" dirty="0" smtClean="0"/>
              <a:t>cientista</a:t>
            </a:r>
            <a:r>
              <a:rPr lang="pt-PT" b="1" dirty="0" smtClean="0"/>
              <a:t> que ensaia no seu laboratório as substâncias mais adequadas a determinada experiência de aprendizagem” [OF3]</a:t>
            </a:r>
            <a:endParaRPr lang="pt-PT" dirty="0"/>
          </a:p>
        </p:txBody>
      </p:sp>
      <p:sp>
        <p:nvSpPr>
          <p:cNvPr id="28" name="Rectângulo 27"/>
          <p:cNvSpPr/>
          <p:nvPr/>
        </p:nvSpPr>
        <p:spPr>
          <a:xfrm rot="659655">
            <a:off x="6544765" y="5002843"/>
            <a:ext cx="2209800" cy="923330"/>
          </a:xfrm>
          <a:prstGeom prst="rect">
            <a:avLst/>
          </a:prstGeom>
        </p:spPr>
        <p:txBody>
          <a:bodyPr wrap="square">
            <a:spAutoFit/>
          </a:bodyPr>
          <a:lstStyle/>
          <a:p>
            <a:r>
              <a:rPr lang="pt-PT" b="1" dirty="0" smtClean="0"/>
              <a:t>“ser </a:t>
            </a:r>
            <a:r>
              <a:rPr lang="pt-PT" b="1" u="sng" dirty="0" smtClean="0"/>
              <a:t>itinerante no processo de </a:t>
            </a:r>
            <a:r>
              <a:rPr lang="pt-PT" b="1" u="sng" dirty="0" err="1" smtClean="0"/>
              <a:t>auto-formação</a:t>
            </a:r>
            <a:r>
              <a:rPr lang="pt-PT" b="1" dirty="0" smtClean="0"/>
              <a:t>” [OF3]</a:t>
            </a:r>
            <a:endParaRPr lang="pt-PT" dirty="0"/>
          </a:p>
        </p:txBody>
      </p:sp>
      <p:sp>
        <p:nvSpPr>
          <p:cNvPr id="21" name="CaixaDeTexto 20"/>
          <p:cNvSpPr txBox="1"/>
          <p:nvPr/>
        </p:nvSpPr>
        <p:spPr>
          <a:xfrm>
            <a:off x="6858000" y="435114"/>
            <a:ext cx="2057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Dimensão pessoal</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additive="base">
                                        <p:cTn id="34" dur="500" fill="hold"/>
                                        <p:tgtEl>
                                          <p:spTgt spid="24"/>
                                        </p:tgtEl>
                                        <p:attrNameLst>
                                          <p:attrName>ppt_x</p:attrName>
                                        </p:attrNameLst>
                                      </p:cBhvr>
                                      <p:tavLst>
                                        <p:tav tm="0">
                                          <p:val>
                                            <p:strVal val="#ppt_x"/>
                                          </p:val>
                                        </p:tav>
                                        <p:tav tm="100000">
                                          <p:val>
                                            <p:strVal val="#ppt_x"/>
                                          </p:val>
                                        </p:tav>
                                      </p:tavLst>
                                    </p:anim>
                                    <p:anim calcmode="lin" valueType="num">
                                      <p:cBhvr additive="base">
                                        <p:cTn id="35" dur="500" fill="hold"/>
                                        <p:tgtEl>
                                          <p:spTgt spid="2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ppt_x"/>
                                          </p:val>
                                        </p:tav>
                                        <p:tav tm="100000">
                                          <p:val>
                                            <p:strVal val="#ppt_x"/>
                                          </p:val>
                                        </p:tav>
                                      </p:tavLst>
                                    </p:anim>
                                    <p:anim calcmode="lin" valueType="num">
                                      <p:cBhvr additive="base">
                                        <p:cTn id="39" dur="500" fill="hold"/>
                                        <p:tgtEl>
                                          <p:spTgt spid="23"/>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additive="base">
                                        <p:cTn id="56" dur="500" fill="hold"/>
                                        <p:tgtEl>
                                          <p:spTgt spid="28"/>
                                        </p:tgtEl>
                                        <p:attrNameLst>
                                          <p:attrName>ppt_x</p:attrName>
                                        </p:attrNameLst>
                                      </p:cBhvr>
                                      <p:tavLst>
                                        <p:tav tm="0">
                                          <p:val>
                                            <p:strVal val="#ppt_x"/>
                                          </p:val>
                                        </p:tav>
                                        <p:tav tm="100000">
                                          <p:val>
                                            <p:strVal val="#ppt_x"/>
                                          </p:val>
                                        </p:tav>
                                      </p:tavLst>
                                    </p:anim>
                                    <p:anim calcmode="lin" valueType="num">
                                      <p:cBhvr additive="base">
                                        <p:cTn id="57" dur="500" fill="hold"/>
                                        <p:tgtEl>
                                          <p:spTgt spid="28"/>
                                        </p:tgtEl>
                                        <p:attrNameLst>
                                          <p:attrName>ppt_y</p:attrName>
                                        </p:attrNameLst>
                                      </p:cBhvr>
                                      <p:tavLst>
                                        <p:tav tm="0">
                                          <p:val>
                                            <p:strVal val="1+#ppt_h/2"/>
                                          </p:val>
                                        </p:tav>
                                        <p:tav tm="100000">
                                          <p:val>
                                            <p:strVal val="#ppt_y"/>
                                          </p:val>
                                        </p:tav>
                                      </p:tavLst>
                                    </p:anim>
                                  </p:childTnLst>
                                </p:cTn>
                              </p:par>
                              <p:par>
                                <p:cTn id="58" presetID="21" presetClass="entr" presetSubtype="4"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heel(4)">
                                      <p:cBhvr>
                                        <p:cTn id="6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7" grpId="0" animBg="1"/>
      <p:bldP spid="17" grpId="0" animBg="1"/>
      <p:bldP spid="13" grpId="0" animBg="1"/>
      <p:bldP spid="14" grpId="0"/>
      <p:bldP spid="15" grpId="0"/>
      <p:bldP spid="18" grpId="0" animBg="1"/>
      <p:bldP spid="19" grpId="0"/>
      <p:bldP spid="23" grpId="0" animBg="1"/>
      <p:bldP spid="24" grpId="0"/>
      <p:bldP spid="26" grpId="0"/>
      <p:bldP spid="28" grpId="0"/>
      <p:bldP spid="2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áfico 10"/>
          <p:cNvGraphicFramePr/>
          <p:nvPr/>
        </p:nvGraphicFramePr>
        <p:xfrm>
          <a:off x="228600" y="2438400"/>
          <a:ext cx="8534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228600" y="1600200"/>
            <a:ext cx="8610600" cy="461665"/>
          </a:xfrm>
          <a:prstGeom prst="rect">
            <a:avLst/>
          </a:prstGeom>
          <a:noFill/>
        </p:spPr>
        <p:txBody>
          <a:bodyPr wrap="square" rtlCol="0">
            <a:spAutoFit/>
          </a:bodyPr>
          <a:lstStyle/>
          <a:p>
            <a:r>
              <a:rPr lang="pt-PT" sz="2400" b="1" dirty="0" smtClean="0">
                <a:solidFill>
                  <a:schemeClr val="accent1">
                    <a:lumMod val="75000"/>
                  </a:schemeClr>
                </a:solidFill>
              </a:rPr>
              <a:t>Competências dos professores de línguas no contexto </a:t>
            </a:r>
            <a:r>
              <a:rPr lang="pt-PT" sz="2400" b="1" dirty="0" err="1" smtClean="0">
                <a:solidFill>
                  <a:schemeClr val="accent1">
                    <a:lumMod val="75000"/>
                  </a:schemeClr>
                </a:solidFill>
              </a:rPr>
              <a:t>actual</a:t>
            </a:r>
            <a:r>
              <a:rPr lang="pt-PT" sz="2400" b="1" dirty="0" smtClean="0">
                <a:solidFill>
                  <a:schemeClr val="accent1">
                    <a:lumMod val="75000"/>
                  </a:schemeClr>
                </a:solidFill>
              </a:rPr>
              <a:t>:</a:t>
            </a:r>
            <a:endParaRPr lang="pt-PT" b="1" dirty="0">
              <a:solidFill>
                <a:schemeClr val="accent1">
                  <a:lumMod val="75000"/>
                </a:schemeClr>
              </a:solidFill>
            </a:endParaRPr>
          </a:p>
        </p:txBody>
      </p:sp>
      <p:sp>
        <p:nvSpPr>
          <p:cNvPr id="15" name="Oval 14"/>
          <p:cNvSpPr/>
          <p:nvPr/>
        </p:nvSpPr>
        <p:spPr>
          <a:xfrm>
            <a:off x="2562664" y="2500532"/>
            <a:ext cx="457200" cy="3048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
        <p:nvSpPr>
          <p:cNvPr id="16" name="Oval 15"/>
          <p:cNvSpPr/>
          <p:nvPr/>
        </p:nvSpPr>
        <p:spPr>
          <a:xfrm>
            <a:off x="1458356" y="3940124"/>
            <a:ext cx="457200" cy="3048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
        <p:nvSpPr>
          <p:cNvPr id="17" name="Oval 16"/>
          <p:cNvSpPr/>
          <p:nvPr/>
        </p:nvSpPr>
        <p:spPr>
          <a:xfrm>
            <a:off x="5757204" y="3982328"/>
            <a:ext cx="457200" cy="3048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
        <p:nvSpPr>
          <p:cNvPr id="18" name="Oval 17"/>
          <p:cNvSpPr/>
          <p:nvPr/>
        </p:nvSpPr>
        <p:spPr>
          <a:xfrm>
            <a:off x="2531016" y="3553264"/>
            <a:ext cx="457200" cy="304800"/>
          </a:xfrm>
          <a:prstGeom prst="ellipse">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
        <p:nvSpPr>
          <p:cNvPr id="19" name="Oval 18"/>
          <p:cNvSpPr/>
          <p:nvPr/>
        </p:nvSpPr>
        <p:spPr>
          <a:xfrm>
            <a:off x="4656408" y="3858064"/>
            <a:ext cx="457200" cy="304800"/>
          </a:xfrm>
          <a:prstGeom prst="ellipse">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
        <p:nvSpPr>
          <p:cNvPr id="20" name="Oval 19"/>
          <p:cNvSpPr/>
          <p:nvPr/>
        </p:nvSpPr>
        <p:spPr>
          <a:xfrm>
            <a:off x="1320024" y="4196860"/>
            <a:ext cx="457200" cy="304800"/>
          </a:xfrm>
          <a:prstGeom prst="ellipse">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diamond(in)">
                                      <p:cBhvr>
                                        <p:cTn id="11" dur="2000"/>
                                        <p:tgtEl>
                                          <p:spTgt spid="16"/>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diamond(in)">
                                      <p:cBhvr>
                                        <p:cTn id="15" dur="20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diamond(in)">
                                      <p:cBhvr>
                                        <p:cTn id="20" dur="2000"/>
                                        <p:tgtEl>
                                          <p:spTgt spid="18"/>
                                        </p:tgtEl>
                                      </p:cBhvr>
                                    </p:animEffect>
                                  </p:childTnLst>
                                </p:cTn>
                              </p:par>
                            </p:childTnLst>
                          </p:cTn>
                        </p:par>
                        <p:par>
                          <p:cTn id="21" fill="hold">
                            <p:stCondLst>
                              <p:cond delay="2000"/>
                            </p:stCondLst>
                            <p:childTnLst>
                              <p:par>
                                <p:cTn id="22" presetID="8"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diamond(in)">
                                      <p:cBhvr>
                                        <p:cTn id="24" dur="2000"/>
                                        <p:tgtEl>
                                          <p:spTgt spid="19"/>
                                        </p:tgtEl>
                                      </p:cBhvr>
                                    </p:animEffect>
                                  </p:childTnLst>
                                </p:cTn>
                              </p:par>
                            </p:childTnLst>
                          </p:cTn>
                        </p:par>
                        <p:par>
                          <p:cTn id="25" fill="hold">
                            <p:stCondLst>
                              <p:cond delay="4000"/>
                            </p:stCondLst>
                            <p:childTnLst>
                              <p:par>
                                <p:cTn id="26" presetID="8" presetClass="entr" presetSubtype="16"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amond(in)">
                                      <p:cBhvr>
                                        <p:cTn id="28"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As vozes dos sujeitos</a:t>
            </a:r>
            <a:endParaRPr lang="pt-PT" dirty="0"/>
          </a:p>
        </p:txBody>
      </p:sp>
      <p:graphicFrame>
        <p:nvGraphicFramePr>
          <p:cNvPr id="4" name="Marcador de Posição de Conteúdo 3"/>
          <p:cNvGraphicFramePr>
            <a:graphicFrameLocks noGrp="1"/>
          </p:cNvGraphicFramePr>
          <p:nvPr>
            <p:ph idx="1"/>
          </p:nvPr>
        </p:nvGraphicFramePr>
        <p:xfrm>
          <a:off x="228600" y="1244600"/>
          <a:ext cx="8686800" cy="5537200"/>
        </p:xfrm>
        <a:graphic>
          <a:graphicData uri="http://schemas.openxmlformats.org/drawingml/2006/table">
            <a:tbl>
              <a:tblPr firstRow="1" bandRow="1">
                <a:tableStyleId>{3C2FFA5D-87B4-456A-9821-1D502468CF0F}</a:tableStyleId>
              </a:tblPr>
              <a:tblGrid>
                <a:gridCol w="4262967"/>
                <a:gridCol w="1528233"/>
                <a:gridCol w="1447800"/>
                <a:gridCol w="1447800"/>
              </a:tblGrid>
              <a:tr h="370840">
                <a:tc>
                  <a:txBody>
                    <a:bodyPr/>
                    <a:lstStyle/>
                    <a:p>
                      <a:r>
                        <a:rPr lang="pt-PT" sz="2000" dirty="0" smtClean="0"/>
                        <a:t>Competência pedagógico-</a:t>
                      </a:r>
                      <a:r>
                        <a:rPr lang="pt-PT" sz="2000" dirty="0" err="1" smtClean="0"/>
                        <a:t>didáctica</a:t>
                      </a:r>
                      <a:endParaRPr lang="pt-PT" sz="2000" dirty="0"/>
                    </a:p>
                  </a:txBody>
                  <a:tcPr/>
                </a:tc>
                <a:tc>
                  <a:txBody>
                    <a:bodyPr/>
                    <a:lstStyle/>
                    <a:p>
                      <a:pPr algn="ctr"/>
                      <a:r>
                        <a:rPr lang="pt-PT" dirty="0" err="1" smtClean="0"/>
                        <a:t>Profs</a:t>
                      </a:r>
                      <a:r>
                        <a:rPr lang="pt-PT" dirty="0" smtClean="0"/>
                        <a:t> de LE</a:t>
                      </a:r>
                      <a:endParaRPr lang="pt-PT" dirty="0"/>
                    </a:p>
                  </a:txBody>
                  <a:tcPr/>
                </a:tc>
                <a:tc>
                  <a:txBody>
                    <a:bodyPr/>
                    <a:lstStyle/>
                    <a:p>
                      <a:pPr algn="ctr"/>
                      <a:r>
                        <a:rPr lang="pt-PT" dirty="0" err="1" smtClean="0"/>
                        <a:t>Profs</a:t>
                      </a:r>
                      <a:r>
                        <a:rPr lang="pt-PT" dirty="0" smtClean="0"/>
                        <a:t> de LM</a:t>
                      </a:r>
                      <a:endParaRPr lang="pt-PT" dirty="0"/>
                    </a:p>
                  </a:txBody>
                  <a:tcPr/>
                </a:tc>
                <a:tc>
                  <a:txBody>
                    <a:bodyPr/>
                    <a:lstStyle/>
                    <a:p>
                      <a:pPr algn="ctr"/>
                      <a:r>
                        <a:rPr lang="pt-PT" dirty="0" smtClean="0"/>
                        <a:t>Total</a:t>
                      </a:r>
                      <a:endParaRPr lang="pt-PT" dirty="0"/>
                    </a:p>
                  </a:txBody>
                  <a:tcPr/>
                </a:tc>
              </a:tr>
              <a:tr h="370840">
                <a:tc>
                  <a:txBody>
                    <a:bodyPr/>
                    <a:lstStyle/>
                    <a:p>
                      <a:r>
                        <a:rPr lang="pt-PT" dirty="0" smtClean="0"/>
                        <a:t>Promoção do desenvolvimento</a:t>
                      </a:r>
                      <a:r>
                        <a:rPr lang="pt-PT" baseline="0" dirty="0" smtClean="0"/>
                        <a:t> de competências plurilingues e interculturais</a:t>
                      </a:r>
                      <a:endParaRPr lang="pt-PT" dirty="0"/>
                    </a:p>
                  </a:txBody>
                  <a:tcPr/>
                </a:tc>
                <a:tc>
                  <a:txBody>
                    <a:bodyPr/>
                    <a:lstStyle/>
                    <a:p>
                      <a:pPr algn="ctr"/>
                      <a:r>
                        <a:rPr lang="pt-PT" sz="2400" b="1" dirty="0" smtClean="0"/>
                        <a:t>10</a:t>
                      </a:r>
                      <a:endParaRPr lang="pt-PT" sz="2400" b="1" dirty="0"/>
                    </a:p>
                  </a:txBody>
                  <a:tcPr/>
                </a:tc>
                <a:tc>
                  <a:txBody>
                    <a:bodyPr/>
                    <a:lstStyle/>
                    <a:p>
                      <a:pPr algn="ctr"/>
                      <a:r>
                        <a:rPr lang="pt-PT" sz="2400" b="1" dirty="0" smtClean="0"/>
                        <a:t>2</a:t>
                      </a:r>
                      <a:endParaRPr lang="pt-PT" sz="2400" b="1" dirty="0"/>
                    </a:p>
                  </a:txBody>
                  <a:tcPr/>
                </a:tc>
                <a:tc>
                  <a:txBody>
                    <a:bodyPr/>
                    <a:lstStyle/>
                    <a:p>
                      <a:pPr algn="ctr"/>
                      <a:r>
                        <a:rPr lang="pt-PT" sz="2400" b="1" dirty="0" smtClean="0"/>
                        <a:t>12</a:t>
                      </a:r>
                      <a:endParaRPr lang="pt-PT" sz="2400" b="1" dirty="0"/>
                    </a:p>
                  </a:txBody>
                  <a:tcPr/>
                </a:tc>
              </a:tr>
              <a:tr h="370840">
                <a:tc>
                  <a:txBody>
                    <a:bodyPr/>
                    <a:lstStyle/>
                    <a:p>
                      <a:r>
                        <a:rPr lang="pt-PT" dirty="0" smtClean="0"/>
                        <a:t>Colaboração com o aluno no processo de construção</a:t>
                      </a:r>
                      <a:r>
                        <a:rPr lang="pt-PT" baseline="0" dirty="0" smtClean="0"/>
                        <a:t> de conhecimento</a:t>
                      </a:r>
                      <a:endParaRPr lang="pt-PT" dirty="0"/>
                    </a:p>
                  </a:txBody>
                  <a:tcPr/>
                </a:tc>
                <a:tc>
                  <a:txBody>
                    <a:bodyPr/>
                    <a:lstStyle/>
                    <a:p>
                      <a:pPr algn="ctr"/>
                      <a:r>
                        <a:rPr lang="pt-PT" sz="2400" b="1" dirty="0" smtClean="0"/>
                        <a:t>6</a:t>
                      </a:r>
                      <a:endParaRPr lang="pt-PT" sz="2400" b="1" dirty="0"/>
                    </a:p>
                  </a:txBody>
                  <a:tcPr/>
                </a:tc>
                <a:tc>
                  <a:txBody>
                    <a:bodyPr/>
                    <a:lstStyle/>
                    <a:p>
                      <a:pPr algn="ctr"/>
                      <a:r>
                        <a:rPr lang="pt-PT" sz="2400" b="1" dirty="0" smtClean="0"/>
                        <a:t>5</a:t>
                      </a:r>
                      <a:endParaRPr lang="pt-PT" sz="2400" b="1" dirty="0"/>
                    </a:p>
                  </a:txBody>
                  <a:tcPr/>
                </a:tc>
                <a:tc>
                  <a:txBody>
                    <a:bodyPr/>
                    <a:lstStyle/>
                    <a:p>
                      <a:pPr algn="ctr"/>
                      <a:r>
                        <a:rPr lang="pt-PT" sz="2400" b="1" dirty="0" smtClean="0"/>
                        <a:t>11</a:t>
                      </a:r>
                      <a:endParaRPr lang="pt-PT" sz="2400" b="1" dirty="0"/>
                    </a:p>
                  </a:txBody>
                  <a:tcPr/>
                </a:tc>
              </a:tr>
              <a:tr h="370840">
                <a:tc>
                  <a:txBody>
                    <a:bodyPr/>
                    <a:lstStyle/>
                    <a:p>
                      <a:r>
                        <a:rPr lang="pt-PT" dirty="0" smtClean="0"/>
                        <a:t>Capacidade de estimulação / motivação</a:t>
                      </a:r>
                      <a:endParaRPr lang="pt-PT" dirty="0"/>
                    </a:p>
                  </a:txBody>
                  <a:tcPr/>
                </a:tc>
                <a:tc>
                  <a:txBody>
                    <a:bodyPr/>
                    <a:lstStyle/>
                    <a:p>
                      <a:pPr algn="ctr"/>
                      <a:r>
                        <a:rPr lang="pt-PT" sz="2400" b="1" dirty="0" smtClean="0"/>
                        <a:t>6</a:t>
                      </a:r>
                      <a:endParaRPr lang="pt-PT" sz="2400" b="1" dirty="0"/>
                    </a:p>
                  </a:txBody>
                  <a:tcPr/>
                </a:tc>
                <a:tc>
                  <a:txBody>
                    <a:bodyPr/>
                    <a:lstStyle/>
                    <a:p>
                      <a:pPr algn="ctr"/>
                      <a:r>
                        <a:rPr lang="pt-PT" dirty="0" smtClean="0"/>
                        <a:t>1</a:t>
                      </a:r>
                      <a:endParaRPr lang="pt-PT" dirty="0"/>
                    </a:p>
                  </a:txBody>
                  <a:tcPr/>
                </a:tc>
                <a:tc>
                  <a:txBody>
                    <a:bodyPr/>
                    <a:lstStyle/>
                    <a:p>
                      <a:pPr algn="ctr"/>
                      <a:r>
                        <a:rPr lang="pt-PT" sz="2400" b="1" dirty="0" smtClean="0"/>
                        <a:t>7</a:t>
                      </a:r>
                      <a:endParaRPr lang="pt-PT" sz="2400" b="1" dirty="0"/>
                    </a:p>
                  </a:txBody>
                  <a:tcPr/>
                </a:tc>
              </a:tr>
              <a:tr h="370840">
                <a:tc>
                  <a:txBody>
                    <a:bodyPr/>
                    <a:lstStyle/>
                    <a:p>
                      <a:r>
                        <a:rPr lang="pt-PT" dirty="0" smtClean="0"/>
                        <a:t>Gestão de cenários pedagógicos diversificados</a:t>
                      </a:r>
                      <a:endParaRPr lang="pt-PT" dirty="0"/>
                    </a:p>
                  </a:txBody>
                  <a:tcPr/>
                </a:tc>
                <a:tc>
                  <a:txBody>
                    <a:bodyPr/>
                    <a:lstStyle/>
                    <a:p>
                      <a:pPr algn="ctr"/>
                      <a:r>
                        <a:rPr lang="pt-PT" dirty="0" smtClean="0"/>
                        <a:t>3</a:t>
                      </a:r>
                      <a:endParaRPr lang="pt-PT" dirty="0"/>
                    </a:p>
                  </a:txBody>
                  <a:tcPr/>
                </a:tc>
                <a:tc>
                  <a:txBody>
                    <a:bodyPr/>
                    <a:lstStyle/>
                    <a:p>
                      <a:pPr algn="ctr"/>
                      <a:r>
                        <a:rPr lang="pt-PT" sz="2400" b="1" dirty="0" smtClean="0"/>
                        <a:t>2</a:t>
                      </a:r>
                      <a:endParaRPr lang="pt-PT" sz="2400" b="1" dirty="0"/>
                    </a:p>
                  </a:txBody>
                  <a:tcPr/>
                </a:tc>
                <a:tc>
                  <a:txBody>
                    <a:bodyPr/>
                    <a:lstStyle/>
                    <a:p>
                      <a:pPr algn="ctr"/>
                      <a:r>
                        <a:rPr lang="pt-PT" dirty="0" smtClean="0"/>
                        <a:t>5</a:t>
                      </a:r>
                      <a:endParaRPr lang="pt-PT" dirty="0"/>
                    </a:p>
                  </a:txBody>
                  <a:tcPr/>
                </a:tc>
              </a:tr>
              <a:tr h="370840">
                <a:tc>
                  <a:txBody>
                    <a:bodyPr/>
                    <a:lstStyle/>
                    <a:p>
                      <a:r>
                        <a:rPr lang="pt-PT" dirty="0" smtClean="0"/>
                        <a:t>Ênfase na comunicação</a:t>
                      </a:r>
                      <a:endParaRPr lang="pt-PT" dirty="0"/>
                    </a:p>
                  </a:txBody>
                  <a:tcPr/>
                </a:tc>
                <a:tc>
                  <a:txBody>
                    <a:bodyPr/>
                    <a:lstStyle/>
                    <a:p>
                      <a:pPr algn="ctr"/>
                      <a:r>
                        <a:rPr lang="pt-PT" dirty="0" smtClean="0"/>
                        <a:t>4</a:t>
                      </a:r>
                      <a:endParaRPr lang="pt-PT" dirty="0"/>
                    </a:p>
                  </a:txBody>
                  <a:tcPr/>
                </a:tc>
                <a:tc>
                  <a:txBody>
                    <a:bodyPr/>
                    <a:lstStyle/>
                    <a:p>
                      <a:pPr algn="ctr"/>
                      <a:r>
                        <a:rPr lang="pt-PT" dirty="0" smtClean="0"/>
                        <a:t>---</a:t>
                      </a:r>
                      <a:endParaRPr lang="pt-PT" dirty="0"/>
                    </a:p>
                  </a:txBody>
                  <a:tcPr/>
                </a:tc>
                <a:tc>
                  <a:txBody>
                    <a:bodyPr/>
                    <a:lstStyle/>
                    <a:p>
                      <a:pPr algn="ctr"/>
                      <a:r>
                        <a:rPr lang="pt-PT" dirty="0" smtClean="0"/>
                        <a:t>4</a:t>
                      </a:r>
                      <a:endParaRPr lang="pt-PT" dirty="0"/>
                    </a:p>
                  </a:txBody>
                  <a:tcPr/>
                </a:tc>
              </a:tr>
              <a:tr h="370840">
                <a:tc>
                  <a:txBody>
                    <a:bodyPr/>
                    <a:lstStyle/>
                    <a:p>
                      <a:r>
                        <a:rPr lang="pt-PT" dirty="0" smtClean="0"/>
                        <a:t>Gestão da relação</a:t>
                      </a:r>
                      <a:r>
                        <a:rPr lang="pt-PT" baseline="0" dirty="0" smtClean="0"/>
                        <a:t> pedagógica</a:t>
                      </a:r>
                      <a:endParaRPr lang="pt-PT" dirty="0"/>
                    </a:p>
                  </a:txBody>
                  <a:tcPr/>
                </a:tc>
                <a:tc>
                  <a:txBody>
                    <a:bodyPr/>
                    <a:lstStyle/>
                    <a:p>
                      <a:pPr algn="ctr"/>
                      <a:r>
                        <a:rPr lang="pt-PT" dirty="0" smtClean="0"/>
                        <a:t>2</a:t>
                      </a:r>
                      <a:endParaRPr lang="pt-PT" dirty="0"/>
                    </a:p>
                  </a:txBody>
                  <a:tcPr/>
                </a:tc>
                <a:tc>
                  <a:txBody>
                    <a:bodyPr/>
                    <a:lstStyle/>
                    <a:p>
                      <a:pPr algn="ctr"/>
                      <a:r>
                        <a:rPr lang="pt-PT" dirty="0" smtClean="0"/>
                        <a:t>---</a:t>
                      </a:r>
                      <a:endParaRPr lang="pt-PT" dirty="0"/>
                    </a:p>
                  </a:txBody>
                  <a:tcPr/>
                </a:tc>
                <a:tc>
                  <a:txBody>
                    <a:bodyPr/>
                    <a:lstStyle/>
                    <a:p>
                      <a:pPr algn="ctr"/>
                      <a:r>
                        <a:rPr lang="pt-PT" dirty="0" smtClean="0"/>
                        <a:t>2</a:t>
                      </a:r>
                      <a:endParaRPr lang="pt-PT" dirty="0"/>
                    </a:p>
                  </a:txBody>
                  <a:tcPr/>
                </a:tc>
              </a:tr>
              <a:tr h="370840">
                <a:tc>
                  <a:txBody>
                    <a:bodyPr/>
                    <a:lstStyle/>
                    <a:p>
                      <a:r>
                        <a:rPr lang="pt-PT" dirty="0" smtClean="0"/>
                        <a:t>Abertura a inovações pedagógico-</a:t>
                      </a:r>
                    </a:p>
                    <a:p>
                      <a:r>
                        <a:rPr lang="pt-PT" dirty="0" smtClean="0"/>
                        <a:t>-</a:t>
                      </a:r>
                      <a:r>
                        <a:rPr lang="pt-PT" dirty="0" err="1" smtClean="0"/>
                        <a:t>didácticas</a:t>
                      </a:r>
                      <a:endParaRPr lang="pt-PT" dirty="0"/>
                    </a:p>
                  </a:txBody>
                  <a:tcPr/>
                </a:tc>
                <a:tc>
                  <a:txBody>
                    <a:bodyPr/>
                    <a:lstStyle/>
                    <a:p>
                      <a:pPr algn="ctr"/>
                      <a:r>
                        <a:rPr lang="pt-PT" dirty="0" smtClean="0"/>
                        <a:t>---</a:t>
                      </a:r>
                      <a:endParaRPr lang="pt-PT" dirty="0"/>
                    </a:p>
                  </a:txBody>
                  <a:tcPr/>
                </a:tc>
                <a:tc>
                  <a:txBody>
                    <a:bodyPr/>
                    <a:lstStyle/>
                    <a:p>
                      <a:pPr algn="ctr"/>
                      <a:r>
                        <a:rPr lang="pt-PT" sz="2400" b="1" dirty="0" smtClean="0"/>
                        <a:t>2</a:t>
                      </a:r>
                      <a:endParaRPr lang="pt-PT" sz="2400" b="1" dirty="0"/>
                    </a:p>
                  </a:txBody>
                  <a:tcPr/>
                </a:tc>
                <a:tc>
                  <a:txBody>
                    <a:bodyPr/>
                    <a:lstStyle/>
                    <a:p>
                      <a:pPr algn="ctr"/>
                      <a:r>
                        <a:rPr lang="pt-PT" dirty="0" smtClean="0"/>
                        <a:t>2</a:t>
                      </a:r>
                      <a:endParaRPr lang="pt-PT" dirty="0"/>
                    </a:p>
                  </a:txBody>
                  <a:tcPr/>
                </a:tc>
              </a:tr>
              <a:tr h="370840">
                <a:tc>
                  <a:txBody>
                    <a:bodyPr/>
                    <a:lstStyle/>
                    <a:p>
                      <a:r>
                        <a:rPr lang="pt-PT" dirty="0" smtClean="0"/>
                        <a:t>Capacidade de transmissão</a:t>
                      </a:r>
                      <a:r>
                        <a:rPr lang="pt-PT" baseline="0" dirty="0" smtClean="0"/>
                        <a:t> de </a:t>
                      </a:r>
                      <a:r>
                        <a:rPr lang="pt-PT" dirty="0" smtClean="0"/>
                        <a:t> conhecimento</a:t>
                      </a:r>
                      <a:endParaRPr lang="pt-PT" dirty="0"/>
                    </a:p>
                  </a:txBody>
                  <a:tcPr/>
                </a:tc>
                <a:tc>
                  <a:txBody>
                    <a:bodyPr/>
                    <a:lstStyle/>
                    <a:p>
                      <a:pPr algn="ctr"/>
                      <a:r>
                        <a:rPr lang="pt-PT" dirty="0" smtClean="0"/>
                        <a:t>1</a:t>
                      </a:r>
                      <a:endParaRPr lang="pt-PT" dirty="0"/>
                    </a:p>
                  </a:txBody>
                  <a:tcPr/>
                </a:tc>
                <a:tc>
                  <a:txBody>
                    <a:bodyPr/>
                    <a:lstStyle/>
                    <a:p>
                      <a:pPr algn="ctr"/>
                      <a:r>
                        <a:rPr lang="pt-PT" dirty="0" smtClean="0"/>
                        <a:t>---</a:t>
                      </a:r>
                      <a:endParaRPr lang="pt-PT" dirty="0"/>
                    </a:p>
                  </a:txBody>
                  <a:tcPr/>
                </a:tc>
                <a:tc>
                  <a:txBody>
                    <a:bodyPr/>
                    <a:lstStyle/>
                    <a:p>
                      <a:pPr algn="ctr"/>
                      <a:r>
                        <a:rPr lang="pt-PT" dirty="0" smtClean="0"/>
                        <a:t>1</a:t>
                      </a:r>
                      <a:endParaRPr lang="pt-PT" dirty="0"/>
                    </a:p>
                  </a:txBody>
                  <a:tcPr/>
                </a:tc>
              </a:tr>
              <a:tr h="370840">
                <a:tc>
                  <a:txBody>
                    <a:bodyPr/>
                    <a:lstStyle/>
                    <a:p>
                      <a:r>
                        <a:rPr lang="pt-PT" dirty="0" smtClean="0"/>
                        <a:t>Flexibilidade / Capacidade de adaptação</a:t>
                      </a:r>
                      <a:endParaRPr lang="pt-PT" dirty="0"/>
                    </a:p>
                  </a:txBody>
                  <a:tcPr/>
                </a:tc>
                <a:tc>
                  <a:txBody>
                    <a:bodyPr/>
                    <a:lstStyle/>
                    <a:p>
                      <a:pPr algn="ctr"/>
                      <a:r>
                        <a:rPr lang="pt-PT" dirty="0" smtClean="0"/>
                        <a:t>---</a:t>
                      </a:r>
                      <a:endParaRPr lang="pt-PT" dirty="0"/>
                    </a:p>
                  </a:txBody>
                  <a:tcPr/>
                </a:tc>
                <a:tc>
                  <a:txBody>
                    <a:bodyPr/>
                    <a:lstStyle/>
                    <a:p>
                      <a:pPr algn="ctr"/>
                      <a:r>
                        <a:rPr lang="pt-PT" dirty="0" smtClean="0"/>
                        <a:t>1</a:t>
                      </a:r>
                      <a:endParaRPr lang="pt-PT" dirty="0"/>
                    </a:p>
                  </a:txBody>
                  <a:tcPr/>
                </a:tc>
                <a:tc>
                  <a:txBody>
                    <a:bodyPr/>
                    <a:lstStyle/>
                    <a:p>
                      <a:pPr algn="ctr"/>
                      <a:r>
                        <a:rPr lang="pt-PT" dirty="0" smtClean="0"/>
                        <a:t>1</a:t>
                      </a:r>
                      <a:endParaRPr lang="pt-PT" dirty="0"/>
                    </a:p>
                  </a:txBody>
                  <a:tcPr/>
                </a:tc>
              </a:tr>
              <a:tr h="370840">
                <a:tc>
                  <a:txBody>
                    <a:bodyPr/>
                    <a:lstStyle/>
                    <a:p>
                      <a:r>
                        <a:rPr lang="pt-PT" baseline="0" dirty="0" smtClean="0"/>
                        <a:t>Abertura da sala de aula à realidade</a:t>
                      </a:r>
                      <a:endParaRPr lang="pt-PT" dirty="0"/>
                    </a:p>
                  </a:txBody>
                  <a:tcPr/>
                </a:tc>
                <a:tc>
                  <a:txBody>
                    <a:bodyPr/>
                    <a:lstStyle/>
                    <a:p>
                      <a:pPr algn="ctr"/>
                      <a:r>
                        <a:rPr lang="pt-PT" dirty="0" smtClean="0"/>
                        <a:t>---</a:t>
                      </a:r>
                      <a:endParaRPr lang="pt-PT" dirty="0"/>
                    </a:p>
                  </a:txBody>
                  <a:tcPr/>
                </a:tc>
                <a:tc>
                  <a:txBody>
                    <a:bodyPr/>
                    <a:lstStyle/>
                    <a:p>
                      <a:pPr algn="ctr"/>
                      <a:r>
                        <a:rPr lang="pt-PT" dirty="0" smtClean="0"/>
                        <a:t>1</a:t>
                      </a:r>
                      <a:endParaRPr lang="pt-PT" dirty="0"/>
                    </a:p>
                  </a:txBody>
                  <a:tcPr/>
                </a:tc>
                <a:tc>
                  <a:txBody>
                    <a:bodyPr/>
                    <a:lstStyle/>
                    <a:p>
                      <a:pPr algn="ctr"/>
                      <a:r>
                        <a:rPr lang="pt-PT" dirty="0" smtClean="0"/>
                        <a:t>1</a:t>
                      </a:r>
                      <a:endParaRPr lang="pt-PT"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pt-PT" dirty="0" smtClean="0"/>
              <a:t>Pressupostos</a:t>
            </a:r>
          </a:p>
        </p:txBody>
      </p:sp>
      <p:sp>
        <p:nvSpPr>
          <p:cNvPr id="6147" name="Rectangle 3"/>
          <p:cNvSpPr>
            <a:spLocks noGrp="1" noChangeArrowheads="1"/>
          </p:cNvSpPr>
          <p:nvPr>
            <p:ph type="body" idx="1"/>
          </p:nvPr>
        </p:nvSpPr>
        <p:spPr>
          <a:xfrm>
            <a:off x="228600" y="1524000"/>
            <a:ext cx="8675687" cy="2209800"/>
          </a:xfrm>
        </p:spPr>
        <p:txBody>
          <a:bodyPr>
            <a:normAutofit fontScale="70000" lnSpcReduction="20000"/>
          </a:bodyPr>
          <a:lstStyle/>
          <a:p>
            <a:pPr lvl="0">
              <a:lnSpc>
                <a:spcPct val="120000"/>
              </a:lnSpc>
            </a:pPr>
            <a:r>
              <a:rPr lang="pt-PT" sz="3400" b="1" dirty="0" smtClean="0"/>
              <a:t>Sociedades cada vez mais multilingues e multiculturais: </a:t>
            </a:r>
            <a:r>
              <a:rPr lang="pt-PT" sz="3400" dirty="0" smtClean="0">
                <a:solidFill>
                  <a:schemeClr val="accent1"/>
                </a:solidFill>
              </a:rPr>
              <a:t>pluralidade tradicional</a:t>
            </a:r>
            <a:endParaRPr lang="pt-PT" sz="3400" dirty="0" smtClean="0"/>
          </a:p>
          <a:p>
            <a:pPr eaLnBrk="1" hangingPunct="1">
              <a:lnSpc>
                <a:spcPct val="120000"/>
              </a:lnSpc>
            </a:pPr>
            <a:r>
              <a:rPr lang="pt-PT" sz="3400" b="1" dirty="0" smtClean="0"/>
              <a:t>Indivíduos cada vez mais plurilingues e pluriculturais </a:t>
            </a:r>
            <a:r>
              <a:rPr lang="pt-PT" sz="3400" dirty="0" smtClean="0"/>
              <a:t>(</a:t>
            </a:r>
            <a:r>
              <a:rPr lang="pt-PT" sz="3400" dirty="0" err="1" smtClean="0"/>
              <a:t>Cavalli</a:t>
            </a:r>
            <a:r>
              <a:rPr lang="pt-PT" sz="3400" dirty="0" smtClean="0"/>
              <a:t> </a:t>
            </a:r>
            <a:r>
              <a:rPr lang="pt-PT" sz="3400" i="1" dirty="0" err="1" smtClean="0"/>
              <a:t>et</a:t>
            </a:r>
            <a:r>
              <a:rPr lang="pt-PT" sz="3400" i="1" dirty="0" smtClean="0"/>
              <a:t> al</a:t>
            </a:r>
            <a:r>
              <a:rPr lang="pt-PT" sz="3400" dirty="0" smtClean="0"/>
              <a:t>, 2009): </a:t>
            </a:r>
            <a:r>
              <a:rPr lang="pt-PT" sz="3400" dirty="0" smtClean="0">
                <a:solidFill>
                  <a:schemeClr val="accent1"/>
                </a:solidFill>
              </a:rPr>
              <a:t>pluralidade individual </a:t>
            </a:r>
            <a:r>
              <a:rPr lang="pt-PT" sz="3400" dirty="0" smtClean="0"/>
              <a:t>(</a:t>
            </a:r>
            <a:r>
              <a:rPr lang="pt-PT" sz="3400" dirty="0" err="1" smtClean="0"/>
              <a:t>Coste</a:t>
            </a:r>
            <a:r>
              <a:rPr lang="pt-PT" sz="3400" dirty="0" smtClean="0"/>
              <a:t>, 2010; Morin, 1999) </a:t>
            </a:r>
            <a:r>
              <a:rPr lang="pt-PT" sz="3400" dirty="0" smtClean="0">
                <a:solidFill>
                  <a:schemeClr val="accent1"/>
                </a:solidFill>
              </a:rPr>
              <a:t>ou pós-moderna</a:t>
            </a:r>
            <a:r>
              <a:rPr lang="pt-PT" sz="3400" dirty="0" smtClean="0"/>
              <a:t> (Byram, 2009 b; Byram </a:t>
            </a:r>
            <a:r>
              <a:rPr lang="pt-PT" sz="3400" i="1" dirty="0" err="1" smtClean="0"/>
              <a:t>et</a:t>
            </a:r>
            <a:r>
              <a:rPr lang="pt-PT" sz="3400" i="1" dirty="0" smtClean="0"/>
              <a:t> al</a:t>
            </a:r>
            <a:r>
              <a:rPr lang="pt-PT" sz="3400" dirty="0" smtClean="0"/>
              <a:t>, 2009)</a:t>
            </a:r>
            <a:endParaRPr lang="pt-PT" sz="3400" b="1" dirty="0" smtClean="0">
              <a:solidFill>
                <a:schemeClr val="accent1"/>
              </a:solidFill>
            </a:endParaRPr>
          </a:p>
          <a:p>
            <a:pPr eaLnBrk="1" hangingPunct="1">
              <a:lnSpc>
                <a:spcPct val="90000"/>
              </a:lnSpc>
            </a:pPr>
            <a:endParaRPr lang="pt-PT" sz="2000" dirty="0" smtClean="0"/>
          </a:p>
        </p:txBody>
      </p:sp>
      <p:sp>
        <p:nvSpPr>
          <p:cNvPr id="6" name="Rectangle 5"/>
          <p:cNvSpPr>
            <a:spLocks noChangeArrowheads="1"/>
          </p:cNvSpPr>
          <p:nvPr/>
        </p:nvSpPr>
        <p:spPr bwMode="auto">
          <a:xfrm>
            <a:off x="381000" y="3657600"/>
            <a:ext cx="8245475" cy="647700"/>
          </a:xfrm>
          <a:prstGeom prst="rect">
            <a:avLst/>
          </a:prstGeom>
          <a:noFill/>
          <a:ln w="9525">
            <a:noFill/>
            <a:miter lim="800000"/>
            <a:headEnd/>
            <a:tailEnd/>
          </a:ln>
        </p:spPr>
        <p:txBody>
          <a:bodyPr/>
          <a:lstStyle/>
          <a:p>
            <a:pPr marL="342900" indent="-342900" algn="ctr">
              <a:spcBef>
                <a:spcPct val="20000"/>
              </a:spcBef>
              <a:buClr>
                <a:schemeClr val="accent1"/>
              </a:buClr>
              <a:buSzPct val="70000"/>
              <a:buFont typeface="Wingdings" pitchFamily="2" charset="2"/>
              <a:buNone/>
            </a:pPr>
            <a:r>
              <a:rPr lang="pt-PT" sz="2000" dirty="0"/>
              <a:t>	</a:t>
            </a:r>
            <a:r>
              <a:rPr lang="pt-PT" sz="2800" dirty="0">
                <a:solidFill>
                  <a:schemeClr val="accent1"/>
                </a:solidFill>
              </a:rPr>
              <a:t>Crescente mestiçagem das línguas, das culturas, das identidades</a:t>
            </a:r>
            <a:r>
              <a:rPr lang="pt-PT" sz="2800" dirty="0" smtClean="0">
                <a:solidFill>
                  <a:schemeClr val="accent1"/>
                </a:solidFill>
              </a:rPr>
              <a:t>…</a:t>
            </a:r>
          </a:p>
          <a:p>
            <a:pPr marL="342900" lvl="0" indent="-342900" algn="ctr">
              <a:spcBef>
                <a:spcPct val="20000"/>
              </a:spcBef>
              <a:buClr>
                <a:schemeClr val="accent1"/>
              </a:buClr>
              <a:buSzPct val="70000"/>
            </a:pPr>
            <a:r>
              <a:rPr lang="pt-PT" sz="2800" b="1" dirty="0" smtClean="0"/>
              <a:t>“WE </a:t>
            </a:r>
            <a:r>
              <a:rPr lang="pt-PT" sz="2800" b="1" dirty="0" err="1" smtClean="0"/>
              <a:t>all</a:t>
            </a:r>
            <a:r>
              <a:rPr lang="pt-PT" sz="2800" b="1" dirty="0" smtClean="0"/>
              <a:t> are </a:t>
            </a:r>
            <a:r>
              <a:rPr lang="pt-PT" sz="2800" b="1" dirty="0" err="1" smtClean="0"/>
              <a:t>diverse</a:t>
            </a:r>
            <a:r>
              <a:rPr lang="pt-PT" sz="2800" b="1" dirty="0" smtClean="0"/>
              <a:t>”</a:t>
            </a:r>
            <a:r>
              <a:rPr lang="pt-PT" sz="2800" dirty="0" smtClean="0"/>
              <a:t> </a:t>
            </a:r>
            <a:r>
              <a:rPr lang="pt-PT" sz="2000" dirty="0" smtClean="0"/>
              <a:t>(Dervin, 2010: 4)</a:t>
            </a:r>
            <a:endParaRPr lang="pt-PT" sz="2800" dirty="0" smtClean="0"/>
          </a:p>
          <a:p>
            <a:pPr marL="342900" indent="-342900" algn="ctr">
              <a:spcBef>
                <a:spcPct val="20000"/>
              </a:spcBef>
              <a:buClr>
                <a:schemeClr val="accent1"/>
              </a:buClr>
              <a:buSzPct val="70000"/>
              <a:buFont typeface="Wingdings" pitchFamily="2" charset="2"/>
              <a:buNone/>
            </a:pPr>
            <a:endParaRPr lang="pt-PT" sz="2800" dirty="0">
              <a:solidFill>
                <a:schemeClr val="accent1"/>
              </a:solidFill>
            </a:endParaRPr>
          </a:p>
          <a:p>
            <a:pPr marL="342900" indent="-342900" algn="ctr">
              <a:spcBef>
                <a:spcPct val="20000"/>
              </a:spcBef>
              <a:buClr>
                <a:schemeClr val="accent1"/>
              </a:buClr>
              <a:buSzPct val="70000"/>
              <a:buFont typeface="Wingdings" pitchFamily="2" charset="2"/>
              <a:buNone/>
            </a:pPr>
            <a:r>
              <a:rPr lang="pt-PT" sz="2400" dirty="0"/>
              <a:t>	</a:t>
            </a:r>
          </a:p>
        </p:txBody>
      </p:sp>
      <p:sp>
        <p:nvSpPr>
          <p:cNvPr id="7" name="Rectangle 3"/>
          <p:cNvSpPr txBox="1">
            <a:spLocks noChangeArrowheads="1"/>
          </p:cNvSpPr>
          <p:nvPr/>
        </p:nvSpPr>
        <p:spPr>
          <a:xfrm>
            <a:off x="457200" y="4800600"/>
            <a:ext cx="8135937" cy="1295400"/>
          </a:xfrm>
          <a:prstGeom prst="rect">
            <a:avLst/>
          </a:prstGeom>
        </p:spPr>
        <p:txBody>
          <a:bodyPr vert="horz" lIns="54864" tIns="91440" rtlCol="0">
            <a:noAutofit/>
          </a:bodyPr>
          <a:lstStyle/>
          <a:p>
            <a:pPr marL="438912" marR="0" lvl="0" indent="-320040" algn="l" defTabSz="914400" rtl="0" eaLnBrk="1" fontAlgn="auto" latinLnBrk="0" hangingPunct="1">
              <a:lnSpc>
                <a:spcPct val="90000"/>
              </a:lnSpc>
              <a:spcBef>
                <a:spcPts val="0"/>
              </a:spcBef>
              <a:spcAft>
                <a:spcPts val="0"/>
              </a:spcAft>
              <a:buClr>
                <a:schemeClr val="accent1"/>
              </a:buClr>
              <a:buSzPct val="80000"/>
              <a:buFont typeface="Wingdings 2"/>
              <a:buChar char=""/>
              <a:tabLst/>
              <a:defRPr/>
            </a:pPr>
            <a:endParaRPr kumimoji="0" lang="pt-PT" sz="2800" b="1"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90000"/>
              </a:lnSpc>
              <a:spcBef>
                <a:spcPts val="0"/>
              </a:spcBef>
              <a:spcAft>
                <a:spcPts val="0"/>
              </a:spcAft>
              <a:buClr>
                <a:schemeClr val="accent1"/>
              </a:buClr>
              <a:buSzPct val="80000"/>
              <a:buFont typeface="Wingdings 2"/>
              <a:buChar char=""/>
              <a:tabLst/>
              <a:defRPr/>
            </a:pPr>
            <a:endParaRPr kumimoji="0" lang="pt-PT" sz="2800" b="1"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90000"/>
              </a:lnSpc>
              <a:spcBef>
                <a:spcPts val="0"/>
              </a:spcBef>
              <a:spcAft>
                <a:spcPts val="0"/>
              </a:spcAft>
              <a:buClr>
                <a:schemeClr val="accent1"/>
              </a:buClr>
              <a:buSzPct val="80000"/>
              <a:buFont typeface="Wingdings 2"/>
              <a:buChar char=""/>
              <a:tabLst/>
              <a:defRPr/>
            </a:pPr>
            <a:r>
              <a:rPr kumimoji="0" lang="pt-PT" sz="2800" b="1" i="0" u="none" strike="noStrike" kern="1200" cap="none" spc="0" normalizeH="0" baseline="0" noProof="0" dirty="0" smtClean="0">
                <a:ln>
                  <a:noFill/>
                </a:ln>
                <a:solidFill>
                  <a:schemeClr val="tx1"/>
                </a:solidFill>
                <a:effectLst/>
                <a:uLnTx/>
                <a:uFillTx/>
                <a:latin typeface="+mn-lt"/>
                <a:ea typeface="+mn-ea"/>
                <a:cs typeface="+mn-cs"/>
              </a:rPr>
              <a:t>Todo e qualquer </a:t>
            </a:r>
            <a:r>
              <a:rPr kumimoji="0" lang="pt-PT" sz="2800" b="1" i="0" u="none" strike="noStrike" kern="1200" cap="none" spc="0" normalizeH="0" baseline="0" noProof="0" dirty="0" err="1" smtClean="0">
                <a:ln>
                  <a:noFill/>
                </a:ln>
                <a:solidFill>
                  <a:schemeClr val="tx1"/>
                </a:solidFill>
                <a:effectLst/>
                <a:uLnTx/>
                <a:uFillTx/>
                <a:latin typeface="+mn-lt"/>
                <a:ea typeface="+mn-ea"/>
                <a:cs typeface="+mn-cs"/>
              </a:rPr>
              <a:t>acto</a:t>
            </a:r>
            <a:r>
              <a:rPr kumimoji="0" lang="pt-PT" sz="2800" b="1" i="0" u="none" strike="noStrike" kern="1200" cap="none" spc="0" normalizeH="0" baseline="0" noProof="0" dirty="0" smtClean="0">
                <a:ln>
                  <a:noFill/>
                </a:ln>
                <a:solidFill>
                  <a:schemeClr val="tx1"/>
                </a:solidFill>
                <a:effectLst/>
                <a:uLnTx/>
                <a:uFillTx/>
                <a:latin typeface="+mn-lt"/>
                <a:ea typeface="+mn-ea"/>
                <a:cs typeface="+mn-cs"/>
              </a:rPr>
              <a:t> de comunicação é exolingue e intercultural </a:t>
            </a:r>
            <a:r>
              <a:rPr kumimoji="0" lang="pt-PT" sz="2000" b="0" i="0" u="none" strike="noStrike" kern="1200" cap="none" spc="0" normalizeH="0" baseline="0" noProof="0" dirty="0" smtClean="0">
                <a:ln>
                  <a:noFill/>
                </a:ln>
                <a:solidFill>
                  <a:schemeClr val="tx1"/>
                </a:solidFill>
                <a:effectLst/>
                <a:uLnTx/>
                <a:uFillTx/>
                <a:latin typeface="+mn-lt"/>
                <a:ea typeface="+mn-ea"/>
                <a:cs typeface="+mn-cs"/>
              </a:rPr>
              <a:t>(</a:t>
            </a:r>
            <a:r>
              <a:rPr kumimoji="0" lang="pt-PT" sz="2000" b="0" i="0" u="none" strike="noStrike" kern="1200" cap="none" spc="0" normalizeH="0" baseline="0" noProof="0" dirty="0" err="1" smtClean="0">
                <a:ln>
                  <a:noFill/>
                </a:ln>
                <a:solidFill>
                  <a:schemeClr val="tx1"/>
                </a:solidFill>
                <a:effectLst/>
                <a:uLnTx/>
                <a:uFillTx/>
                <a:latin typeface="+mn-lt"/>
                <a:ea typeface="+mn-ea"/>
                <a:cs typeface="+mn-cs"/>
              </a:rPr>
              <a:t>Beacco</a:t>
            </a:r>
            <a:r>
              <a:rPr kumimoji="0" lang="pt-PT" sz="2000" b="0" i="0" u="none" strike="noStrike" kern="1200" cap="none" spc="0" normalizeH="0" baseline="0" noProof="0" dirty="0" smtClean="0">
                <a:ln>
                  <a:noFill/>
                </a:ln>
                <a:solidFill>
                  <a:schemeClr val="tx1"/>
                </a:solidFill>
                <a:effectLst/>
                <a:uLnTx/>
                <a:uFillTx/>
                <a:latin typeface="+mn-lt"/>
                <a:ea typeface="+mn-ea"/>
                <a:cs typeface="+mn-cs"/>
              </a:rPr>
              <a:t> 2005, 2008; Byram, 2009 b; Byram </a:t>
            </a:r>
            <a:r>
              <a:rPr kumimoji="0" lang="pt-PT" sz="2000" b="0" i="1" u="none" strike="noStrike" kern="1200" cap="none" spc="0" normalizeH="0" baseline="0" noProof="0" dirty="0" err="1" smtClean="0">
                <a:ln>
                  <a:noFill/>
                </a:ln>
                <a:solidFill>
                  <a:schemeClr val="tx1"/>
                </a:solidFill>
                <a:effectLst/>
                <a:uLnTx/>
                <a:uFillTx/>
                <a:latin typeface="+mn-lt"/>
                <a:ea typeface="+mn-ea"/>
                <a:cs typeface="+mn-cs"/>
              </a:rPr>
              <a:t>et</a:t>
            </a:r>
            <a:r>
              <a:rPr kumimoji="0" lang="pt-PT" sz="2000" b="0" i="1" u="none" strike="noStrike" kern="1200" cap="none" spc="0" normalizeH="0" baseline="0" noProof="0" dirty="0" smtClean="0">
                <a:ln>
                  <a:noFill/>
                </a:ln>
                <a:solidFill>
                  <a:schemeClr val="tx1"/>
                </a:solidFill>
                <a:effectLst/>
                <a:uLnTx/>
                <a:uFillTx/>
                <a:latin typeface="+mn-lt"/>
                <a:ea typeface="+mn-ea"/>
                <a:cs typeface="+mn-cs"/>
              </a:rPr>
              <a:t> al</a:t>
            </a:r>
            <a:r>
              <a:rPr kumimoji="0" lang="pt-PT" sz="2000" b="0" i="0" u="none" strike="noStrike" kern="1200" cap="none" spc="0" normalizeH="0" baseline="0" noProof="0" dirty="0" smtClean="0">
                <a:ln>
                  <a:noFill/>
                </a:ln>
                <a:solidFill>
                  <a:schemeClr val="tx1"/>
                </a:solidFill>
                <a:effectLst/>
                <a:uLnTx/>
                <a:uFillTx/>
                <a:latin typeface="+mn-lt"/>
                <a:ea typeface="+mn-ea"/>
                <a:cs typeface="+mn-cs"/>
              </a:rPr>
              <a:t>, 2009; </a:t>
            </a:r>
            <a:r>
              <a:rPr kumimoji="0" lang="pt-PT" sz="2000" b="0" i="0" u="none" strike="noStrike" kern="1200" cap="none" spc="0" normalizeH="0" baseline="0" noProof="0" dirty="0" err="1" smtClean="0">
                <a:ln>
                  <a:noFill/>
                </a:ln>
                <a:solidFill>
                  <a:schemeClr val="tx1"/>
                </a:solidFill>
                <a:effectLst/>
                <a:uLnTx/>
                <a:uFillTx/>
                <a:latin typeface="+mn-lt"/>
                <a:ea typeface="+mn-ea"/>
                <a:cs typeface="+mn-cs"/>
              </a:rPr>
              <a:t>Coste</a:t>
            </a:r>
            <a:r>
              <a:rPr kumimoji="0" lang="pt-PT" sz="2000" b="0" i="0" u="none" strike="noStrike" kern="1200" cap="none" spc="0" normalizeH="0" baseline="0" noProof="0" dirty="0" smtClean="0">
                <a:ln>
                  <a:noFill/>
                </a:ln>
                <a:solidFill>
                  <a:schemeClr val="tx1"/>
                </a:solidFill>
                <a:effectLst/>
                <a:uLnTx/>
                <a:uFillTx/>
                <a:latin typeface="+mn-lt"/>
                <a:ea typeface="+mn-ea"/>
                <a:cs typeface="+mn-cs"/>
              </a:rPr>
              <a:t>, 2010; Melo, 2006)</a:t>
            </a:r>
            <a:endParaRPr kumimoji="0" lang="pt-PT" sz="2800" b="1" i="0" u="none" strike="noStrike" kern="1200" cap="none" spc="0" normalizeH="0" baseline="0" noProof="0" dirty="0" smtClean="0">
              <a:ln>
                <a:noFill/>
              </a:ln>
              <a:solidFill>
                <a:schemeClr val="accent1"/>
              </a:solidFill>
              <a:effectLst/>
              <a:uLnTx/>
              <a:uFillTx/>
              <a:latin typeface="+mn-lt"/>
              <a:ea typeface="+mn-ea"/>
              <a:cs typeface="+mn-cs"/>
            </a:endParaRPr>
          </a:p>
          <a:p>
            <a:pPr marL="438912" marR="0" lvl="0" indent="-320040" algn="l" defTabSz="914400" rtl="0" eaLnBrk="1" fontAlgn="auto" latinLnBrk="0" hangingPunct="1">
              <a:lnSpc>
                <a:spcPct val="90000"/>
              </a:lnSpc>
              <a:spcBef>
                <a:spcPts val="0"/>
              </a:spcBef>
              <a:spcAft>
                <a:spcPts val="0"/>
              </a:spcAft>
              <a:buClr>
                <a:schemeClr val="accent1"/>
              </a:buClr>
              <a:buSzPct val="80000"/>
              <a:buFont typeface="Wingdings 2"/>
              <a:buChar char=""/>
              <a:tabLst/>
              <a:defRPr/>
            </a:pPr>
            <a:endParaRPr kumimoji="0" lang="pt-P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Seta para baixo 8"/>
          <p:cNvSpPr/>
          <p:nvPr/>
        </p:nvSpPr>
        <p:spPr>
          <a:xfrm>
            <a:off x="4191000" y="51054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ppt_x"/>
                                          </p:val>
                                        </p:tav>
                                        <p:tav tm="100000">
                                          <p:val>
                                            <p:strVal val="#ppt_x"/>
                                          </p:val>
                                        </p:tav>
                                      </p:tavLst>
                                    </p:anim>
                                    <p:anim calcmode="lin" valueType="num">
                                      <p:cBhvr additive="base">
                                        <p:cTn id="1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 grpId="0"/>
      <p:bldP spid="7" grpId="0"/>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hamada rectangular 31"/>
          <p:cNvSpPr/>
          <p:nvPr/>
        </p:nvSpPr>
        <p:spPr>
          <a:xfrm rot="178963">
            <a:off x="3236823" y="2087046"/>
            <a:ext cx="3048000" cy="1524000"/>
          </a:xfrm>
          <a:prstGeom prst="wedgeRectCallout">
            <a:avLst>
              <a:gd name="adj1" fmla="val 3435"/>
              <a:gd name="adj2" fmla="val 6490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33" name="Rectângulo 32"/>
          <p:cNvSpPr/>
          <p:nvPr/>
        </p:nvSpPr>
        <p:spPr>
          <a:xfrm rot="178963">
            <a:off x="3313023" y="2133718"/>
            <a:ext cx="2971800" cy="1477328"/>
          </a:xfrm>
          <a:prstGeom prst="rect">
            <a:avLst/>
          </a:prstGeom>
        </p:spPr>
        <p:txBody>
          <a:bodyPr wrap="square">
            <a:spAutoFit/>
          </a:bodyPr>
          <a:lstStyle/>
          <a:p>
            <a:r>
              <a:rPr lang="pt-PT" b="1" dirty="0" smtClean="0"/>
              <a:t>“transmitir aos alunos a sua visão sobre o mundo, dando-lhes autonomia suficiente para construírem a sua própria visão” [OF3]</a:t>
            </a:r>
            <a:endParaRPr lang="pt-PT" dirty="0"/>
          </a:p>
        </p:txBody>
      </p:sp>
      <p:sp>
        <p:nvSpPr>
          <p:cNvPr id="29" name="Chamada rectangular 28"/>
          <p:cNvSpPr/>
          <p:nvPr/>
        </p:nvSpPr>
        <p:spPr>
          <a:xfrm rot="643723">
            <a:off x="476924" y="4298608"/>
            <a:ext cx="2146527" cy="1829392"/>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7" name="Chamada rectangular 26"/>
          <p:cNvSpPr/>
          <p:nvPr/>
        </p:nvSpPr>
        <p:spPr>
          <a:xfrm rot="20795403">
            <a:off x="54597" y="2181934"/>
            <a:ext cx="3048000" cy="1524000"/>
          </a:xfrm>
          <a:prstGeom prst="wedgeRectCallout">
            <a:avLst>
              <a:gd name="adj1" fmla="val 3435"/>
              <a:gd name="adj2" fmla="val 649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76200" y="1371600"/>
            <a:ext cx="7848600" cy="461665"/>
          </a:xfrm>
          <a:prstGeom prst="rect">
            <a:avLst/>
          </a:prstGeom>
          <a:noFill/>
        </p:spPr>
        <p:txBody>
          <a:bodyPr wrap="square" rtlCol="0">
            <a:spAutoFit/>
          </a:bodyPr>
          <a:lstStyle/>
          <a:p>
            <a:r>
              <a:rPr lang="pt-PT" sz="2400" b="1" dirty="0" smtClean="0">
                <a:solidFill>
                  <a:schemeClr val="accent1">
                    <a:lumMod val="75000"/>
                  </a:schemeClr>
                </a:solidFill>
              </a:rPr>
              <a:t>Competências pedagógico-</a:t>
            </a:r>
            <a:r>
              <a:rPr lang="pt-PT" sz="2400" b="1" dirty="0" err="1" smtClean="0">
                <a:solidFill>
                  <a:schemeClr val="accent1">
                    <a:lumMod val="75000"/>
                  </a:schemeClr>
                </a:solidFill>
              </a:rPr>
              <a:t>didácticas</a:t>
            </a:r>
            <a:r>
              <a:rPr lang="pt-PT" sz="2400" b="1" dirty="0" smtClean="0">
                <a:solidFill>
                  <a:schemeClr val="accent1">
                    <a:lumMod val="75000"/>
                  </a:schemeClr>
                </a:solidFill>
              </a:rPr>
              <a:t>:</a:t>
            </a:r>
            <a:endParaRPr lang="pt-PT" b="1" dirty="0">
              <a:solidFill>
                <a:schemeClr val="accent1">
                  <a:lumMod val="75000"/>
                </a:schemeClr>
              </a:solidFill>
            </a:endParaRPr>
          </a:p>
        </p:txBody>
      </p:sp>
      <p:sp>
        <p:nvSpPr>
          <p:cNvPr id="26" name="Rectângulo 25"/>
          <p:cNvSpPr/>
          <p:nvPr/>
        </p:nvSpPr>
        <p:spPr>
          <a:xfrm rot="20795403">
            <a:off x="130797" y="2228606"/>
            <a:ext cx="2971800" cy="1477328"/>
          </a:xfrm>
          <a:prstGeom prst="rect">
            <a:avLst/>
          </a:prstGeom>
        </p:spPr>
        <p:txBody>
          <a:bodyPr wrap="square">
            <a:spAutoFit/>
          </a:bodyPr>
          <a:lstStyle/>
          <a:p>
            <a:r>
              <a:rPr lang="pt-PT" b="1" dirty="0" smtClean="0"/>
              <a:t>“ser professor de línguas é… levar os alunos a </a:t>
            </a:r>
            <a:r>
              <a:rPr lang="pt-PT" b="1" dirty="0" err="1" smtClean="0"/>
              <a:t>perspectivarem-se</a:t>
            </a:r>
            <a:r>
              <a:rPr lang="pt-PT" b="1" dirty="0" smtClean="0"/>
              <a:t> como cidadãos de um mundo cada vez mais multicultural” [PI2]</a:t>
            </a:r>
            <a:endParaRPr lang="pt-PT" dirty="0"/>
          </a:p>
        </p:txBody>
      </p:sp>
      <p:sp>
        <p:nvSpPr>
          <p:cNvPr id="28" name="Rectângulo 27"/>
          <p:cNvSpPr/>
          <p:nvPr/>
        </p:nvSpPr>
        <p:spPr>
          <a:xfrm rot="659655">
            <a:off x="450312" y="4401136"/>
            <a:ext cx="2372535" cy="1754326"/>
          </a:xfrm>
          <a:prstGeom prst="rect">
            <a:avLst/>
          </a:prstGeom>
        </p:spPr>
        <p:txBody>
          <a:bodyPr wrap="square">
            <a:spAutoFit/>
          </a:bodyPr>
          <a:lstStyle/>
          <a:p>
            <a:r>
              <a:rPr lang="pt-PT" b="1" dirty="0" smtClean="0"/>
              <a:t>“criar condições de aprendizagem que permitam o conhecimento e o confronto com culturas várias” [OF3]</a:t>
            </a:r>
          </a:p>
        </p:txBody>
      </p:sp>
      <p:sp>
        <p:nvSpPr>
          <p:cNvPr id="21" name="Seta em curva 20"/>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25" name="CaixaDeTexto 24"/>
          <p:cNvSpPr txBox="1"/>
          <p:nvPr/>
        </p:nvSpPr>
        <p:spPr>
          <a:xfrm>
            <a:off x="6858000" y="0"/>
            <a:ext cx="2057400"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Papéis:</a:t>
            </a:r>
          </a:p>
          <a:p>
            <a:pPr algn="ctr"/>
            <a:r>
              <a:rPr lang="pt-PT" sz="2000" b="1" dirty="0" smtClean="0"/>
              <a:t>Gestor</a:t>
            </a:r>
          </a:p>
          <a:p>
            <a:pPr algn="ctr"/>
            <a:r>
              <a:rPr lang="pt-PT" sz="2000" b="1" dirty="0" smtClean="0"/>
              <a:t>+</a:t>
            </a:r>
          </a:p>
          <a:p>
            <a:pPr algn="ctr"/>
            <a:r>
              <a:rPr lang="pt-PT" sz="2000" b="1" dirty="0" smtClean="0"/>
              <a:t> Mediador / </a:t>
            </a:r>
            <a:r>
              <a:rPr lang="pt-PT" sz="2000" b="1" dirty="0" err="1" smtClean="0"/>
              <a:t>actor</a:t>
            </a:r>
            <a:r>
              <a:rPr lang="pt-PT" sz="2000" b="1" dirty="0" smtClean="0"/>
              <a:t> social</a:t>
            </a:r>
            <a:endParaRPr lang="pt-PT" sz="2000" b="1" dirty="0"/>
          </a:p>
        </p:txBody>
      </p:sp>
      <p:sp>
        <p:nvSpPr>
          <p:cNvPr id="30" name="Chamada rectangular 29"/>
          <p:cNvSpPr/>
          <p:nvPr/>
        </p:nvSpPr>
        <p:spPr>
          <a:xfrm rot="20802809">
            <a:off x="3174836" y="4232060"/>
            <a:ext cx="2587583" cy="2068267"/>
          </a:xfrm>
          <a:prstGeom prst="wedgeRectCallout">
            <a:avLst>
              <a:gd name="adj1" fmla="val -1095"/>
              <a:gd name="adj2" fmla="val 65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1" name="CaixaDeTexto 30"/>
          <p:cNvSpPr txBox="1"/>
          <p:nvPr/>
        </p:nvSpPr>
        <p:spPr>
          <a:xfrm rot="20781964">
            <a:off x="3098303" y="4240838"/>
            <a:ext cx="2605300" cy="2031325"/>
          </a:xfrm>
          <a:prstGeom prst="rect">
            <a:avLst/>
          </a:prstGeom>
          <a:noFill/>
        </p:spPr>
        <p:txBody>
          <a:bodyPr wrap="square" rtlCol="0">
            <a:spAutoFit/>
          </a:bodyPr>
          <a:lstStyle/>
          <a:p>
            <a:pPr algn="ctr"/>
            <a:r>
              <a:rPr lang="pt-PT" b="1" dirty="0" smtClean="0"/>
              <a:t>“Ensinar uma língua (…) é ensinar a </a:t>
            </a:r>
            <a:r>
              <a:rPr lang="pt-PT" b="1" dirty="0" err="1" smtClean="0"/>
              <a:t>reflectir</a:t>
            </a:r>
            <a:r>
              <a:rPr lang="pt-PT" b="1" dirty="0" smtClean="0"/>
              <a:t>, é ensinar o aluno a ser progressivamente autónomo na aprendizagem das línguas…” [OF2]</a:t>
            </a:r>
            <a:endParaRPr lang="pt-PT" dirty="0"/>
          </a:p>
        </p:txBody>
      </p:sp>
      <p:sp>
        <p:nvSpPr>
          <p:cNvPr id="34" name="Seta em curva 33"/>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35" name="CaixaDeTexto 34"/>
          <p:cNvSpPr txBox="1"/>
          <p:nvPr/>
        </p:nvSpPr>
        <p:spPr>
          <a:xfrm>
            <a:off x="6858000" y="685800"/>
            <a:ext cx="2057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Papel:</a:t>
            </a:r>
          </a:p>
          <a:p>
            <a:pPr algn="ctr"/>
            <a:r>
              <a:rPr lang="pt-PT" sz="2000" b="1" dirty="0" smtClean="0"/>
              <a:t>Facilitador / guia</a:t>
            </a:r>
            <a:endParaRPr lang="pt-PT" sz="2000" b="1" dirty="0"/>
          </a:p>
        </p:txBody>
      </p:sp>
      <p:sp>
        <p:nvSpPr>
          <p:cNvPr id="36" name="Chamada rectangular 35"/>
          <p:cNvSpPr/>
          <p:nvPr/>
        </p:nvSpPr>
        <p:spPr>
          <a:xfrm rot="643723">
            <a:off x="6380737" y="4864179"/>
            <a:ext cx="2146527" cy="1329498"/>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37" name="Rectângulo 36"/>
          <p:cNvSpPr/>
          <p:nvPr/>
        </p:nvSpPr>
        <p:spPr>
          <a:xfrm rot="659655">
            <a:off x="6367499" y="4784676"/>
            <a:ext cx="2372535" cy="1477328"/>
          </a:xfrm>
          <a:prstGeom prst="rect">
            <a:avLst/>
          </a:prstGeom>
        </p:spPr>
        <p:txBody>
          <a:bodyPr wrap="square">
            <a:spAutoFit/>
          </a:bodyPr>
          <a:lstStyle/>
          <a:p>
            <a:r>
              <a:rPr lang="pt-PT" b="1" dirty="0" smtClean="0"/>
              <a:t>“promover e instigar a </a:t>
            </a:r>
            <a:r>
              <a:rPr lang="pt-PT" b="1" dirty="0" err="1" smtClean="0"/>
              <a:t>auto-confiança</a:t>
            </a:r>
            <a:r>
              <a:rPr lang="pt-PT" b="1" dirty="0" smtClean="0"/>
              <a:t> dos alunos mais resistentes à aprendizagem” [OF3]</a:t>
            </a:r>
          </a:p>
        </p:txBody>
      </p:sp>
      <p:sp>
        <p:nvSpPr>
          <p:cNvPr id="38" name="Chamada rectangular 37"/>
          <p:cNvSpPr/>
          <p:nvPr/>
        </p:nvSpPr>
        <p:spPr>
          <a:xfrm rot="628256">
            <a:off x="6192783" y="2447231"/>
            <a:ext cx="2794457" cy="1981200"/>
          </a:xfrm>
          <a:prstGeom prst="wedgeRectCallout">
            <a:avLst>
              <a:gd name="adj1" fmla="val 666"/>
              <a:gd name="adj2" fmla="val 61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Rectângulo 38"/>
          <p:cNvSpPr/>
          <p:nvPr/>
        </p:nvSpPr>
        <p:spPr>
          <a:xfrm rot="628256">
            <a:off x="6272061" y="2448111"/>
            <a:ext cx="2971800" cy="2031325"/>
          </a:xfrm>
          <a:prstGeom prst="rect">
            <a:avLst/>
          </a:prstGeom>
        </p:spPr>
        <p:txBody>
          <a:bodyPr wrap="square">
            <a:spAutoFit/>
          </a:bodyPr>
          <a:lstStyle/>
          <a:p>
            <a:r>
              <a:rPr lang="pt-PT" b="1" dirty="0" smtClean="0"/>
              <a:t>“ensinar uma língua é também ensinar os alunos </a:t>
            </a:r>
          </a:p>
          <a:p>
            <a:r>
              <a:rPr lang="pt-PT" b="1" dirty="0" smtClean="0"/>
              <a:t>a </a:t>
            </a:r>
            <a:r>
              <a:rPr lang="pt-PT" b="1" dirty="0" err="1" smtClean="0"/>
              <a:t>adoptar</a:t>
            </a:r>
            <a:r>
              <a:rPr lang="pt-PT" b="1" dirty="0" smtClean="0"/>
              <a:t>, a desenvolver aptidões, atitudes e disponibilidade </a:t>
            </a:r>
            <a:r>
              <a:rPr lang="pt-PT" b="1" dirty="0" err="1" smtClean="0"/>
              <a:t>afectiva</a:t>
            </a:r>
            <a:r>
              <a:rPr lang="pt-PT" b="1" dirty="0" smtClean="0"/>
              <a:t> para a aprendizagem da língua” [OF2]</a:t>
            </a:r>
            <a:endParaRPr lang="pt-PT" dirty="0"/>
          </a:p>
        </p:txBody>
      </p:sp>
      <p:sp>
        <p:nvSpPr>
          <p:cNvPr id="40" name="Seta em curva 39"/>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41" name="CaixaDeTexto 40"/>
          <p:cNvSpPr txBox="1"/>
          <p:nvPr/>
        </p:nvSpPr>
        <p:spPr>
          <a:xfrm>
            <a:off x="6858000" y="685800"/>
            <a:ext cx="2057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Papel:</a:t>
            </a:r>
          </a:p>
          <a:p>
            <a:pPr algn="ctr"/>
            <a:r>
              <a:rPr lang="pt-PT" sz="2000" b="1" dirty="0" smtClean="0"/>
              <a:t>Facilitador / guia</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500" fill="hold"/>
                                        <p:tgtEl>
                                          <p:spTgt spid="28"/>
                                        </p:tgtEl>
                                        <p:attrNameLst>
                                          <p:attrName>ppt_x</p:attrName>
                                        </p:attrNameLst>
                                      </p:cBhvr>
                                      <p:tavLst>
                                        <p:tav tm="0">
                                          <p:val>
                                            <p:strVal val="#ppt_x"/>
                                          </p:val>
                                        </p:tav>
                                        <p:tav tm="100000">
                                          <p:val>
                                            <p:strVal val="#ppt_x"/>
                                          </p:val>
                                        </p:tav>
                                      </p:tavLst>
                                    </p:anim>
                                    <p:anim calcmode="lin" valueType="num">
                                      <p:cBhvr additive="base">
                                        <p:cTn id="2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heel(4)">
                                      <p:cBhvr>
                                        <p:cTn id="26" dur="2000"/>
                                        <p:tgtEl>
                                          <p:spTgt spid="21"/>
                                        </p:tgtEl>
                                      </p:cBhvr>
                                    </p:animEffect>
                                  </p:childTnLst>
                                </p:cTn>
                              </p:par>
                              <p:par>
                                <p:cTn id="27" presetID="21"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heel(4)">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21"/>
                                        </p:tgtEl>
                                        <p:attrNameLst>
                                          <p:attrName>ppt_x</p:attrName>
                                        </p:attrNameLst>
                                      </p:cBhvr>
                                      <p:tavLst>
                                        <p:tav tm="0">
                                          <p:val>
                                            <p:strVal val="ppt_x"/>
                                          </p:val>
                                        </p:tav>
                                        <p:tav tm="100000">
                                          <p:val>
                                            <p:strVal val="ppt_x"/>
                                          </p:val>
                                        </p:tav>
                                      </p:tavLst>
                                    </p:anim>
                                    <p:anim calcmode="lin" valueType="num">
                                      <p:cBhvr additive="base">
                                        <p:cTn id="34" dur="500"/>
                                        <p:tgtEl>
                                          <p:spTgt spid="21"/>
                                        </p:tgtEl>
                                        <p:attrNameLst>
                                          <p:attrName>ppt_y</p:attrName>
                                        </p:attrNameLst>
                                      </p:cBhvr>
                                      <p:tavLst>
                                        <p:tav tm="0">
                                          <p:val>
                                            <p:strVal val="ppt_y"/>
                                          </p:val>
                                        </p:tav>
                                        <p:tav tm="100000">
                                          <p:val>
                                            <p:strVal val="1+ppt_h/2"/>
                                          </p:val>
                                        </p:tav>
                                      </p:tavLst>
                                    </p:anim>
                                    <p:set>
                                      <p:cBhvr>
                                        <p:cTn id="35" dur="1" fill="hold">
                                          <p:stCondLst>
                                            <p:cond delay="499"/>
                                          </p:stCondLst>
                                        </p:cTn>
                                        <p:tgtEl>
                                          <p:spTgt spid="21"/>
                                        </p:tgtEl>
                                        <p:attrNameLst>
                                          <p:attrName>style.visibility</p:attrName>
                                        </p:attrNameLst>
                                      </p:cBhvr>
                                      <p:to>
                                        <p:strVal val="hidden"/>
                                      </p:to>
                                    </p:set>
                                  </p:childTnLst>
                                </p:cTn>
                              </p:par>
                              <p:par>
                                <p:cTn id="36" presetID="2" presetClass="exit" presetSubtype="4" fill="hold" grpId="1" nodeType="withEffect">
                                  <p:stCondLst>
                                    <p:cond delay="0"/>
                                  </p:stCondLst>
                                  <p:childTnLst>
                                    <p:anim calcmode="lin" valueType="num">
                                      <p:cBhvr additive="base">
                                        <p:cTn id="37" dur="500"/>
                                        <p:tgtEl>
                                          <p:spTgt spid="25"/>
                                        </p:tgtEl>
                                        <p:attrNameLst>
                                          <p:attrName>ppt_x</p:attrName>
                                        </p:attrNameLst>
                                      </p:cBhvr>
                                      <p:tavLst>
                                        <p:tav tm="0">
                                          <p:val>
                                            <p:strVal val="ppt_x"/>
                                          </p:val>
                                        </p:tav>
                                        <p:tav tm="100000">
                                          <p:val>
                                            <p:strVal val="ppt_x"/>
                                          </p:val>
                                        </p:tav>
                                      </p:tavLst>
                                    </p:anim>
                                    <p:anim calcmode="lin" valueType="num">
                                      <p:cBhvr additive="base">
                                        <p:cTn id="38" dur="500"/>
                                        <p:tgtEl>
                                          <p:spTgt spid="25"/>
                                        </p:tgtEl>
                                        <p:attrNameLst>
                                          <p:attrName>ppt_y</p:attrName>
                                        </p:attrNameLst>
                                      </p:cBhvr>
                                      <p:tavLst>
                                        <p:tav tm="0">
                                          <p:val>
                                            <p:strVal val="ppt_y"/>
                                          </p:val>
                                        </p:tav>
                                        <p:tav tm="100000">
                                          <p:val>
                                            <p:strVal val="1+ppt_h/2"/>
                                          </p:val>
                                        </p:tav>
                                      </p:tavLst>
                                    </p:anim>
                                    <p:set>
                                      <p:cBhvr>
                                        <p:cTn id="39" dur="1" fill="hold">
                                          <p:stCondLst>
                                            <p:cond delay="499"/>
                                          </p:stCondLst>
                                        </p:cTn>
                                        <p:tgtEl>
                                          <p:spTgt spid="25"/>
                                        </p:tgtEl>
                                        <p:attrNameLst>
                                          <p:attrName>style.visibility</p:attrName>
                                        </p:attrNameLst>
                                      </p:cBhvr>
                                      <p:to>
                                        <p:strVal val="hidden"/>
                                      </p:to>
                                    </p:set>
                                  </p:childTnLst>
                                </p:cTn>
                              </p:par>
                            </p:childTnLst>
                          </p:cTn>
                        </p:par>
                        <p:par>
                          <p:cTn id="40" fill="hold">
                            <p:stCondLst>
                              <p:cond delay="500"/>
                            </p:stCondLst>
                            <p:childTnLst>
                              <p:par>
                                <p:cTn id="41" presetID="2" presetClass="entr" presetSubtype="4"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fill="hold"/>
                                        <p:tgtEl>
                                          <p:spTgt spid="32"/>
                                        </p:tgtEl>
                                        <p:attrNameLst>
                                          <p:attrName>ppt_x</p:attrName>
                                        </p:attrNameLst>
                                      </p:cBhvr>
                                      <p:tavLst>
                                        <p:tav tm="0">
                                          <p:val>
                                            <p:strVal val="#ppt_x"/>
                                          </p:val>
                                        </p:tav>
                                        <p:tav tm="100000">
                                          <p:val>
                                            <p:strVal val="#ppt_x"/>
                                          </p:val>
                                        </p:tav>
                                      </p:tavLst>
                                    </p:anim>
                                    <p:anim calcmode="lin" valueType="num">
                                      <p:cBhvr additive="base">
                                        <p:cTn id="5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wheel(4)">
                                      <p:cBhvr>
                                        <p:cTn id="63" dur="2000"/>
                                        <p:tgtEl>
                                          <p:spTgt spid="34"/>
                                        </p:tgtEl>
                                      </p:cBhvr>
                                    </p:animEffect>
                                  </p:childTnLst>
                                </p:cTn>
                              </p:par>
                              <p:par>
                                <p:cTn id="64" presetID="21" presetClass="entr" presetSubtype="4"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heel(4)">
                                      <p:cBhvr>
                                        <p:cTn id="66" dur="2000"/>
                                        <p:tgtEl>
                                          <p:spTgt spid="35"/>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grpId="1" nodeType="clickEffect">
                                  <p:stCondLst>
                                    <p:cond delay="0"/>
                                  </p:stCondLst>
                                  <p:childTnLst>
                                    <p:anim calcmode="lin" valueType="num">
                                      <p:cBhvr additive="base">
                                        <p:cTn id="70" dur="500"/>
                                        <p:tgtEl>
                                          <p:spTgt spid="34"/>
                                        </p:tgtEl>
                                        <p:attrNameLst>
                                          <p:attrName>ppt_x</p:attrName>
                                        </p:attrNameLst>
                                      </p:cBhvr>
                                      <p:tavLst>
                                        <p:tav tm="0">
                                          <p:val>
                                            <p:strVal val="ppt_x"/>
                                          </p:val>
                                        </p:tav>
                                        <p:tav tm="100000">
                                          <p:val>
                                            <p:strVal val="ppt_x"/>
                                          </p:val>
                                        </p:tav>
                                      </p:tavLst>
                                    </p:anim>
                                    <p:anim calcmode="lin" valueType="num">
                                      <p:cBhvr additive="base">
                                        <p:cTn id="71" dur="500"/>
                                        <p:tgtEl>
                                          <p:spTgt spid="34"/>
                                        </p:tgtEl>
                                        <p:attrNameLst>
                                          <p:attrName>ppt_y</p:attrName>
                                        </p:attrNameLst>
                                      </p:cBhvr>
                                      <p:tavLst>
                                        <p:tav tm="0">
                                          <p:val>
                                            <p:strVal val="ppt_y"/>
                                          </p:val>
                                        </p:tav>
                                        <p:tav tm="100000">
                                          <p:val>
                                            <p:strVal val="1+ppt_h/2"/>
                                          </p:val>
                                        </p:tav>
                                      </p:tavLst>
                                    </p:anim>
                                    <p:set>
                                      <p:cBhvr>
                                        <p:cTn id="72" dur="1" fill="hold">
                                          <p:stCondLst>
                                            <p:cond delay="499"/>
                                          </p:stCondLst>
                                        </p:cTn>
                                        <p:tgtEl>
                                          <p:spTgt spid="34"/>
                                        </p:tgtEl>
                                        <p:attrNameLst>
                                          <p:attrName>style.visibility</p:attrName>
                                        </p:attrNameLst>
                                      </p:cBhvr>
                                      <p:to>
                                        <p:strVal val="hidden"/>
                                      </p:to>
                                    </p:set>
                                  </p:childTnLst>
                                </p:cTn>
                              </p:par>
                              <p:par>
                                <p:cTn id="73" presetID="2" presetClass="exit" presetSubtype="4" fill="hold" grpId="1" nodeType="withEffect">
                                  <p:stCondLst>
                                    <p:cond delay="0"/>
                                  </p:stCondLst>
                                  <p:childTnLst>
                                    <p:anim calcmode="lin" valueType="num">
                                      <p:cBhvr additive="base">
                                        <p:cTn id="74" dur="500"/>
                                        <p:tgtEl>
                                          <p:spTgt spid="35"/>
                                        </p:tgtEl>
                                        <p:attrNameLst>
                                          <p:attrName>ppt_x</p:attrName>
                                        </p:attrNameLst>
                                      </p:cBhvr>
                                      <p:tavLst>
                                        <p:tav tm="0">
                                          <p:val>
                                            <p:strVal val="ppt_x"/>
                                          </p:val>
                                        </p:tav>
                                        <p:tav tm="100000">
                                          <p:val>
                                            <p:strVal val="ppt_x"/>
                                          </p:val>
                                        </p:tav>
                                      </p:tavLst>
                                    </p:anim>
                                    <p:anim calcmode="lin" valueType="num">
                                      <p:cBhvr additive="base">
                                        <p:cTn id="75" dur="500"/>
                                        <p:tgtEl>
                                          <p:spTgt spid="35"/>
                                        </p:tgtEl>
                                        <p:attrNameLst>
                                          <p:attrName>ppt_y</p:attrName>
                                        </p:attrNameLst>
                                      </p:cBhvr>
                                      <p:tavLst>
                                        <p:tav tm="0">
                                          <p:val>
                                            <p:strVal val="ppt_y"/>
                                          </p:val>
                                        </p:tav>
                                        <p:tav tm="100000">
                                          <p:val>
                                            <p:strVal val="1+ppt_h/2"/>
                                          </p:val>
                                        </p:tav>
                                      </p:tavLst>
                                    </p:anim>
                                    <p:set>
                                      <p:cBhvr>
                                        <p:cTn id="76" dur="1" fill="hold">
                                          <p:stCondLst>
                                            <p:cond delay="499"/>
                                          </p:stCondLst>
                                        </p:cTn>
                                        <p:tgtEl>
                                          <p:spTgt spid="35"/>
                                        </p:tgtEl>
                                        <p:attrNameLst>
                                          <p:attrName>style.visibility</p:attrName>
                                        </p:attrNameLst>
                                      </p:cBhvr>
                                      <p:to>
                                        <p:strVal val="hidden"/>
                                      </p:to>
                                    </p:set>
                                  </p:childTnLst>
                                </p:cTn>
                              </p:par>
                            </p:childTnLst>
                          </p:cTn>
                        </p:par>
                        <p:par>
                          <p:cTn id="77" fill="hold">
                            <p:stCondLst>
                              <p:cond delay="500"/>
                            </p:stCondLst>
                            <p:childTnLst>
                              <p:par>
                                <p:cTn id="78" presetID="2" presetClass="entr" presetSubtype="4"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additive="base">
                                        <p:cTn id="80" dur="500" fill="hold"/>
                                        <p:tgtEl>
                                          <p:spTgt spid="36"/>
                                        </p:tgtEl>
                                        <p:attrNameLst>
                                          <p:attrName>ppt_x</p:attrName>
                                        </p:attrNameLst>
                                      </p:cBhvr>
                                      <p:tavLst>
                                        <p:tav tm="0">
                                          <p:val>
                                            <p:strVal val="#ppt_x"/>
                                          </p:val>
                                        </p:tav>
                                        <p:tav tm="100000">
                                          <p:val>
                                            <p:strVal val="#ppt_x"/>
                                          </p:val>
                                        </p:tav>
                                      </p:tavLst>
                                    </p:anim>
                                    <p:anim calcmode="lin" valueType="num">
                                      <p:cBhvr additive="base">
                                        <p:cTn id="81" dur="500" fill="hold"/>
                                        <p:tgtEl>
                                          <p:spTgt spid="36"/>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additive="base">
                                        <p:cTn id="90" dur="500" fill="hold"/>
                                        <p:tgtEl>
                                          <p:spTgt spid="39"/>
                                        </p:tgtEl>
                                        <p:attrNameLst>
                                          <p:attrName>ppt_x</p:attrName>
                                        </p:attrNameLst>
                                      </p:cBhvr>
                                      <p:tavLst>
                                        <p:tav tm="0">
                                          <p:val>
                                            <p:strVal val="#ppt_x"/>
                                          </p:val>
                                        </p:tav>
                                        <p:tav tm="100000">
                                          <p:val>
                                            <p:strVal val="#ppt_x"/>
                                          </p:val>
                                        </p:tav>
                                      </p:tavLst>
                                    </p:anim>
                                    <p:anim calcmode="lin" valueType="num">
                                      <p:cBhvr additive="base">
                                        <p:cTn id="91" dur="500" fill="hold"/>
                                        <p:tgtEl>
                                          <p:spTgt spid="39"/>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 calcmode="lin" valueType="num">
                                      <p:cBhvr additive="base">
                                        <p:cTn id="94" dur="500" fill="hold"/>
                                        <p:tgtEl>
                                          <p:spTgt spid="38"/>
                                        </p:tgtEl>
                                        <p:attrNameLst>
                                          <p:attrName>ppt_x</p:attrName>
                                        </p:attrNameLst>
                                      </p:cBhvr>
                                      <p:tavLst>
                                        <p:tav tm="0">
                                          <p:val>
                                            <p:strVal val="#ppt_x"/>
                                          </p:val>
                                        </p:tav>
                                        <p:tav tm="100000">
                                          <p:val>
                                            <p:strVal val="#ppt_x"/>
                                          </p:val>
                                        </p:tav>
                                      </p:tavLst>
                                    </p:anim>
                                    <p:anim calcmode="lin" valueType="num">
                                      <p:cBhvr additive="base">
                                        <p:cTn id="95"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grpId="0" nodeType="clickEffect">
                                  <p:stCondLst>
                                    <p:cond delay="0"/>
                                  </p:stCondLst>
                                  <p:childTnLst>
                                    <p:set>
                                      <p:cBhvr>
                                        <p:cTn id="99" dur="1" fill="hold">
                                          <p:stCondLst>
                                            <p:cond delay="0"/>
                                          </p:stCondLst>
                                        </p:cTn>
                                        <p:tgtEl>
                                          <p:spTgt spid="40"/>
                                        </p:tgtEl>
                                        <p:attrNameLst>
                                          <p:attrName>style.visibility</p:attrName>
                                        </p:attrNameLst>
                                      </p:cBhvr>
                                      <p:to>
                                        <p:strVal val="visible"/>
                                      </p:to>
                                    </p:set>
                                    <p:animEffect transition="in" filter="wheel(4)">
                                      <p:cBhvr>
                                        <p:cTn id="100" dur="2000"/>
                                        <p:tgtEl>
                                          <p:spTgt spid="40"/>
                                        </p:tgtEl>
                                      </p:cBhvr>
                                    </p:animEffect>
                                  </p:childTnLst>
                                </p:cTn>
                              </p:par>
                              <p:par>
                                <p:cTn id="101" presetID="21" presetClass="entr" presetSubtype="4" fill="hold" grpId="0" nodeType="with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wheel(4)">
                                      <p:cBhvr>
                                        <p:cTn id="103"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29" grpId="0" animBg="1"/>
      <p:bldP spid="27" grpId="0" animBg="1"/>
      <p:bldP spid="26" grpId="0"/>
      <p:bldP spid="28" grpId="0"/>
      <p:bldP spid="21" grpId="0" animBg="1"/>
      <p:bldP spid="21" grpId="1" animBg="1"/>
      <p:bldP spid="25" grpId="0" animBg="1"/>
      <p:bldP spid="25" grpId="1" animBg="1"/>
      <p:bldP spid="30" grpId="0" animBg="1"/>
      <p:bldP spid="31" grpId="0"/>
      <p:bldP spid="34" grpId="0" animBg="1"/>
      <p:bldP spid="34" grpId="1" animBg="1"/>
      <p:bldP spid="35" grpId="0" animBg="1"/>
      <p:bldP spid="35" grpId="1" animBg="1"/>
      <p:bldP spid="36" grpId="0" animBg="1"/>
      <p:bldP spid="37" grpId="0"/>
      <p:bldP spid="38" grpId="0" animBg="1"/>
      <p:bldP spid="39" grpId="0"/>
      <p:bldP spid="40" grpId="0" animBg="1"/>
      <p:bldP spid="4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As vozes dos sujeitos</a:t>
            </a:r>
            <a:endParaRPr lang="pt-PT" dirty="0"/>
          </a:p>
        </p:txBody>
      </p:sp>
      <p:graphicFrame>
        <p:nvGraphicFramePr>
          <p:cNvPr id="4" name="Marcador de Posição de Conteúdo 3"/>
          <p:cNvGraphicFramePr>
            <a:graphicFrameLocks noGrp="1"/>
          </p:cNvGraphicFramePr>
          <p:nvPr>
            <p:ph idx="1"/>
          </p:nvPr>
        </p:nvGraphicFramePr>
        <p:xfrm>
          <a:off x="228600" y="2540000"/>
          <a:ext cx="8686800" cy="3251200"/>
        </p:xfrm>
        <a:graphic>
          <a:graphicData uri="http://schemas.openxmlformats.org/drawingml/2006/table">
            <a:tbl>
              <a:tblPr firstRow="1" bandRow="1">
                <a:tableStyleId>{3C2FFA5D-87B4-456A-9821-1D502468CF0F}</a:tableStyleId>
              </a:tblPr>
              <a:tblGrid>
                <a:gridCol w="4262967"/>
                <a:gridCol w="1528233"/>
                <a:gridCol w="1447800"/>
                <a:gridCol w="1447800"/>
              </a:tblGrid>
              <a:tr h="370840">
                <a:tc>
                  <a:txBody>
                    <a:bodyPr/>
                    <a:lstStyle/>
                    <a:p>
                      <a:r>
                        <a:rPr lang="pt-PT" sz="2000" dirty="0" smtClean="0"/>
                        <a:t>Competência pessoal</a:t>
                      </a:r>
                      <a:r>
                        <a:rPr lang="pt-PT" sz="2000" baseline="0" dirty="0" smtClean="0"/>
                        <a:t> / interpessoal</a:t>
                      </a:r>
                      <a:endParaRPr lang="pt-PT" sz="2000" dirty="0"/>
                    </a:p>
                  </a:txBody>
                  <a:tcPr/>
                </a:tc>
                <a:tc>
                  <a:txBody>
                    <a:bodyPr/>
                    <a:lstStyle/>
                    <a:p>
                      <a:pPr algn="ctr"/>
                      <a:r>
                        <a:rPr lang="pt-PT" dirty="0" err="1" smtClean="0"/>
                        <a:t>Profs</a:t>
                      </a:r>
                      <a:r>
                        <a:rPr lang="pt-PT" dirty="0" smtClean="0"/>
                        <a:t> de LE</a:t>
                      </a:r>
                      <a:endParaRPr lang="pt-PT" dirty="0"/>
                    </a:p>
                  </a:txBody>
                  <a:tcPr/>
                </a:tc>
                <a:tc>
                  <a:txBody>
                    <a:bodyPr/>
                    <a:lstStyle/>
                    <a:p>
                      <a:pPr algn="ctr"/>
                      <a:r>
                        <a:rPr lang="pt-PT" dirty="0" err="1" smtClean="0"/>
                        <a:t>Profs</a:t>
                      </a:r>
                      <a:r>
                        <a:rPr lang="pt-PT" dirty="0" smtClean="0"/>
                        <a:t> de LM</a:t>
                      </a:r>
                      <a:endParaRPr lang="pt-PT" dirty="0"/>
                    </a:p>
                  </a:txBody>
                  <a:tcPr/>
                </a:tc>
                <a:tc>
                  <a:txBody>
                    <a:bodyPr/>
                    <a:lstStyle/>
                    <a:p>
                      <a:pPr algn="ctr"/>
                      <a:r>
                        <a:rPr lang="pt-PT" dirty="0" smtClean="0"/>
                        <a:t>Total</a:t>
                      </a:r>
                      <a:endParaRPr lang="pt-PT" dirty="0"/>
                    </a:p>
                  </a:txBody>
                  <a:tcPr/>
                </a:tc>
              </a:tr>
              <a:tr h="370840">
                <a:tc>
                  <a:txBody>
                    <a:bodyPr/>
                    <a:lstStyle/>
                    <a:p>
                      <a:r>
                        <a:rPr lang="pt-PT" dirty="0" smtClean="0"/>
                        <a:t>Gosto pela descoberta de saber</a:t>
                      </a:r>
                      <a:endParaRPr lang="pt-PT" dirty="0"/>
                    </a:p>
                  </a:txBody>
                  <a:tcPr/>
                </a:tc>
                <a:tc>
                  <a:txBody>
                    <a:bodyPr/>
                    <a:lstStyle/>
                    <a:p>
                      <a:pPr algn="ctr"/>
                      <a:r>
                        <a:rPr lang="pt-PT" sz="2400" b="1" dirty="0" smtClean="0"/>
                        <a:t>2</a:t>
                      </a:r>
                      <a:endParaRPr lang="pt-PT" sz="2400" b="1" dirty="0"/>
                    </a:p>
                  </a:txBody>
                  <a:tcPr/>
                </a:tc>
                <a:tc>
                  <a:txBody>
                    <a:bodyPr/>
                    <a:lstStyle/>
                    <a:p>
                      <a:pPr algn="ctr"/>
                      <a:r>
                        <a:rPr lang="pt-PT" sz="2400" b="1" dirty="0" smtClean="0"/>
                        <a:t>2</a:t>
                      </a:r>
                      <a:endParaRPr lang="pt-PT" sz="2400" b="1" dirty="0"/>
                    </a:p>
                  </a:txBody>
                  <a:tcPr/>
                </a:tc>
                <a:tc>
                  <a:txBody>
                    <a:bodyPr/>
                    <a:lstStyle/>
                    <a:p>
                      <a:pPr algn="ctr"/>
                      <a:r>
                        <a:rPr lang="pt-PT" sz="2400" b="1" dirty="0" smtClean="0"/>
                        <a:t>4</a:t>
                      </a:r>
                      <a:endParaRPr lang="pt-PT" sz="2400" b="1" dirty="0"/>
                    </a:p>
                  </a:txBody>
                  <a:tcPr/>
                </a:tc>
              </a:tr>
              <a:tr h="370840">
                <a:tc>
                  <a:txBody>
                    <a:bodyPr/>
                    <a:lstStyle/>
                    <a:p>
                      <a:r>
                        <a:rPr lang="pt-PT" dirty="0" smtClean="0"/>
                        <a:t>Gosto pela</a:t>
                      </a:r>
                      <a:r>
                        <a:rPr lang="pt-PT" baseline="0" dirty="0" smtClean="0"/>
                        <a:t> comunicação</a:t>
                      </a:r>
                      <a:endParaRPr lang="pt-PT" dirty="0"/>
                    </a:p>
                  </a:txBody>
                  <a:tcPr/>
                </a:tc>
                <a:tc>
                  <a:txBody>
                    <a:bodyPr/>
                    <a:lstStyle/>
                    <a:p>
                      <a:pPr algn="ctr"/>
                      <a:r>
                        <a:rPr lang="pt-PT" sz="2400" b="1" dirty="0" smtClean="0"/>
                        <a:t>2</a:t>
                      </a:r>
                      <a:endParaRPr lang="pt-PT" sz="2400" b="1" dirty="0"/>
                    </a:p>
                  </a:txBody>
                  <a:tcPr/>
                </a:tc>
                <a:tc>
                  <a:txBody>
                    <a:bodyPr/>
                    <a:lstStyle/>
                    <a:p>
                      <a:pPr algn="ctr"/>
                      <a:r>
                        <a:rPr lang="pt-PT" b="0" dirty="0" smtClean="0"/>
                        <a:t>1</a:t>
                      </a:r>
                      <a:endParaRPr lang="pt-PT" b="0" dirty="0"/>
                    </a:p>
                  </a:txBody>
                  <a:tcPr/>
                </a:tc>
                <a:tc>
                  <a:txBody>
                    <a:bodyPr/>
                    <a:lstStyle/>
                    <a:p>
                      <a:pPr algn="ctr"/>
                      <a:r>
                        <a:rPr lang="pt-PT" sz="2400" b="1" dirty="0" smtClean="0"/>
                        <a:t>3</a:t>
                      </a:r>
                      <a:endParaRPr lang="pt-PT" sz="2400" b="1" dirty="0"/>
                    </a:p>
                  </a:txBody>
                  <a:tcPr/>
                </a:tc>
              </a:tr>
              <a:tr h="370840">
                <a:tc>
                  <a:txBody>
                    <a:bodyPr/>
                    <a:lstStyle/>
                    <a:p>
                      <a:r>
                        <a:rPr lang="pt-PT" dirty="0" smtClean="0"/>
                        <a:t>Espírito de equipa</a:t>
                      </a:r>
                      <a:endParaRPr lang="pt-PT" dirty="0"/>
                    </a:p>
                  </a:txBody>
                  <a:tcPr/>
                </a:tc>
                <a:tc>
                  <a:txBody>
                    <a:bodyPr/>
                    <a:lstStyle/>
                    <a:p>
                      <a:pPr algn="ctr"/>
                      <a:r>
                        <a:rPr lang="pt-PT" b="0" dirty="0" smtClean="0"/>
                        <a:t>1</a:t>
                      </a:r>
                      <a:endParaRPr lang="pt-PT" b="0" dirty="0"/>
                    </a:p>
                  </a:txBody>
                  <a:tcPr/>
                </a:tc>
                <a:tc>
                  <a:txBody>
                    <a:bodyPr/>
                    <a:lstStyle/>
                    <a:p>
                      <a:pPr algn="ctr"/>
                      <a:r>
                        <a:rPr lang="pt-PT" b="0" dirty="0" smtClean="0"/>
                        <a:t>1</a:t>
                      </a:r>
                      <a:endParaRPr lang="pt-PT" b="0" dirty="0"/>
                    </a:p>
                  </a:txBody>
                  <a:tcPr/>
                </a:tc>
                <a:tc>
                  <a:txBody>
                    <a:bodyPr/>
                    <a:lstStyle/>
                    <a:p>
                      <a:pPr algn="ctr"/>
                      <a:r>
                        <a:rPr lang="pt-PT" sz="2400" b="1" dirty="0" smtClean="0"/>
                        <a:t>2</a:t>
                      </a:r>
                      <a:endParaRPr lang="pt-PT" sz="2400" b="1" dirty="0"/>
                    </a:p>
                  </a:txBody>
                  <a:tcPr/>
                </a:tc>
              </a:tr>
              <a:tr h="370840">
                <a:tc>
                  <a:txBody>
                    <a:bodyPr/>
                    <a:lstStyle/>
                    <a:p>
                      <a:r>
                        <a:rPr lang="pt-PT" dirty="0" smtClean="0"/>
                        <a:t>Dinamismo</a:t>
                      </a:r>
                      <a:endParaRPr lang="pt-PT" dirty="0"/>
                    </a:p>
                  </a:txBody>
                  <a:tcPr/>
                </a:tc>
                <a:tc>
                  <a:txBody>
                    <a:bodyPr/>
                    <a:lstStyle/>
                    <a:p>
                      <a:pPr algn="ctr"/>
                      <a:r>
                        <a:rPr lang="pt-PT" b="0" dirty="0" smtClean="0"/>
                        <a:t>1</a:t>
                      </a:r>
                      <a:endParaRPr lang="pt-PT" b="0" dirty="0"/>
                    </a:p>
                  </a:txBody>
                  <a:tcPr/>
                </a:tc>
                <a:tc>
                  <a:txBody>
                    <a:bodyPr/>
                    <a:lstStyle/>
                    <a:p>
                      <a:pPr algn="ctr"/>
                      <a:r>
                        <a:rPr lang="pt-PT" b="0" dirty="0" smtClean="0"/>
                        <a:t>---</a:t>
                      </a:r>
                      <a:endParaRPr lang="pt-PT" b="0" dirty="0"/>
                    </a:p>
                  </a:txBody>
                  <a:tcPr/>
                </a:tc>
                <a:tc>
                  <a:txBody>
                    <a:bodyPr/>
                    <a:lstStyle/>
                    <a:p>
                      <a:pPr algn="ctr"/>
                      <a:r>
                        <a:rPr lang="pt-PT" b="0" dirty="0" smtClean="0"/>
                        <a:t>1</a:t>
                      </a:r>
                      <a:endParaRPr lang="pt-PT" b="0" dirty="0"/>
                    </a:p>
                  </a:txBody>
                  <a:tcPr/>
                </a:tc>
              </a:tr>
              <a:tr h="370840">
                <a:tc>
                  <a:txBody>
                    <a:bodyPr/>
                    <a:lstStyle/>
                    <a:p>
                      <a:r>
                        <a:rPr lang="pt-PT" dirty="0" smtClean="0"/>
                        <a:t>Saber</a:t>
                      </a:r>
                      <a:r>
                        <a:rPr lang="pt-PT" baseline="0" dirty="0" smtClean="0"/>
                        <a:t> ser</a:t>
                      </a:r>
                      <a:endParaRPr lang="pt-PT" dirty="0"/>
                    </a:p>
                  </a:txBody>
                  <a:tcPr/>
                </a:tc>
                <a:tc>
                  <a:txBody>
                    <a:bodyPr/>
                    <a:lstStyle/>
                    <a:p>
                      <a:pPr algn="ctr"/>
                      <a:r>
                        <a:rPr lang="pt-PT" b="0" dirty="0" smtClean="0"/>
                        <a:t>1</a:t>
                      </a:r>
                      <a:endParaRPr lang="pt-PT" b="0" dirty="0"/>
                    </a:p>
                  </a:txBody>
                  <a:tcPr/>
                </a:tc>
                <a:tc>
                  <a:txBody>
                    <a:bodyPr/>
                    <a:lstStyle/>
                    <a:p>
                      <a:pPr algn="ctr"/>
                      <a:r>
                        <a:rPr lang="pt-PT" b="0" dirty="0" smtClean="0"/>
                        <a:t>---</a:t>
                      </a:r>
                      <a:endParaRPr lang="pt-PT" b="0" dirty="0"/>
                    </a:p>
                  </a:txBody>
                  <a:tcPr/>
                </a:tc>
                <a:tc>
                  <a:txBody>
                    <a:bodyPr/>
                    <a:lstStyle/>
                    <a:p>
                      <a:pPr algn="ctr"/>
                      <a:r>
                        <a:rPr lang="pt-PT" b="0" dirty="0" smtClean="0"/>
                        <a:t>1</a:t>
                      </a:r>
                      <a:endParaRPr lang="pt-PT" b="0" dirty="0"/>
                    </a:p>
                  </a:txBody>
                  <a:tcPr/>
                </a:tc>
              </a:tr>
              <a:tr h="370840">
                <a:tc>
                  <a:txBody>
                    <a:bodyPr/>
                    <a:lstStyle/>
                    <a:p>
                      <a:r>
                        <a:rPr lang="pt-PT" dirty="0" smtClean="0"/>
                        <a:t>Audácia</a:t>
                      </a:r>
                      <a:endParaRPr lang="pt-PT" dirty="0"/>
                    </a:p>
                  </a:txBody>
                  <a:tcPr/>
                </a:tc>
                <a:tc>
                  <a:txBody>
                    <a:bodyPr/>
                    <a:lstStyle/>
                    <a:p>
                      <a:pPr algn="ctr"/>
                      <a:r>
                        <a:rPr lang="pt-PT" b="0" dirty="0" smtClean="0"/>
                        <a:t>---</a:t>
                      </a:r>
                      <a:endParaRPr lang="pt-PT" b="0" dirty="0"/>
                    </a:p>
                  </a:txBody>
                  <a:tcPr/>
                </a:tc>
                <a:tc>
                  <a:txBody>
                    <a:bodyPr/>
                    <a:lstStyle/>
                    <a:p>
                      <a:pPr algn="ctr"/>
                      <a:r>
                        <a:rPr lang="pt-PT" b="0" dirty="0" smtClean="0"/>
                        <a:t>1</a:t>
                      </a:r>
                      <a:endParaRPr lang="pt-PT" b="0" dirty="0"/>
                    </a:p>
                  </a:txBody>
                  <a:tcPr/>
                </a:tc>
                <a:tc>
                  <a:txBody>
                    <a:bodyPr/>
                    <a:lstStyle/>
                    <a:p>
                      <a:pPr algn="ctr"/>
                      <a:r>
                        <a:rPr lang="pt-PT" b="0" dirty="0" smtClean="0"/>
                        <a:t>1</a:t>
                      </a:r>
                      <a:endParaRPr lang="pt-PT" b="0" dirty="0"/>
                    </a:p>
                  </a:txBody>
                  <a:tcPr/>
                </a:tc>
              </a:tr>
              <a:tr h="370840">
                <a:tc>
                  <a:txBody>
                    <a:bodyPr/>
                    <a:lstStyle/>
                    <a:p>
                      <a:r>
                        <a:rPr lang="pt-PT" dirty="0" smtClean="0"/>
                        <a:t>Entusiamos / Gosto pelas línguas</a:t>
                      </a:r>
                      <a:endParaRPr lang="pt-PT" dirty="0"/>
                    </a:p>
                  </a:txBody>
                  <a:tcPr/>
                </a:tc>
                <a:tc>
                  <a:txBody>
                    <a:bodyPr/>
                    <a:lstStyle/>
                    <a:p>
                      <a:pPr algn="ctr"/>
                      <a:r>
                        <a:rPr lang="pt-PT" b="0" dirty="0" smtClean="0"/>
                        <a:t>---</a:t>
                      </a:r>
                      <a:endParaRPr lang="pt-PT" b="0" dirty="0"/>
                    </a:p>
                  </a:txBody>
                  <a:tcPr/>
                </a:tc>
                <a:tc>
                  <a:txBody>
                    <a:bodyPr/>
                    <a:lstStyle/>
                    <a:p>
                      <a:pPr algn="ctr"/>
                      <a:r>
                        <a:rPr lang="pt-PT" b="0" dirty="0" smtClean="0"/>
                        <a:t>1</a:t>
                      </a:r>
                      <a:endParaRPr lang="pt-PT" b="0" dirty="0"/>
                    </a:p>
                  </a:txBody>
                  <a:tcPr/>
                </a:tc>
                <a:tc>
                  <a:txBody>
                    <a:bodyPr/>
                    <a:lstStyle/>
                    <a:p>
                      <a:pPr algn="ctr"/>
                      <a:r>
                        <a:rPr lang="pt-PT" b="0" dirty="0" smtClean="0"/>
                        <a:t>1</a:t>
                      </a:r>
                      <a:endParaRPr lang="pt-PT" b="0"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hamada rectangular 31"/>
          <p:cNvSpPr/>
          <p:nvPr/>
        </p:nvSpPr>
        <p:spPr>
          <a:xfrm rot="20462648">
            <a:off x="5480371" y="4736053"/>
            <a:ext cx="3124200" cy="1422759"/>
          </a:xfrm>
          <a:prstGeom prst="wedgeRectCallout">
            <a:avLst>
              <a:gd name="adj1" fmla="val -44591"/>
              <a:gd name="adj2" fmla="val -577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7" name="Chamada rectangular 26"/>
          <p:cNvSpPr/>
          <p:nvPr/>
        </p:nvSpPr>
        <p:spPr>
          <a:xfrm rot="541740">
            <a:off x="100701" y="2129036"/>
            <a:ext cx="3048000" cy="1524000"/>
          </a:xfrm>
          <a:prstGeom prst="wedgeRectCallout">
            <a:avLst>
              <a:gd name="adj1" fmla="val 666"/>
              <a:gd name="adj2" fmla="val 61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ítulo 1"/>
          <p:cNvSpPr>
            <a:spLocks noGrp="1"/>
          </p:cNvSpPr>
          <p:nvPr>
            <p:ph type="title"/>
          </p:nvPr>
        </p:nvSpPr>
        <p:spPr/>
        <p:txBody>
          <a:bodyPr/>
          <a:lstStyle/>
          <a:p>
            <a:r>
              <a:rPr lang="pt-PT" dirty="0" smtClean="0"/>
              <a:t>As vozes dos sujeitos</a:t>
            </a:r>
            <a:endParaRPr lang="pt-PT" dirty="0"/>
          </a:p>
        </p:txBody>
      </p:sp>
      <p:sp>
        <p:nvSpPr>
          <p:cNvPr id="5" name="CaixaDeTexto 4"/>
          <p:cNvSpPr txBox="1"/>
          <p:nvPr/>
        </p:nvSpPr>
        <p:spPr>
          <a:xfrm>
            <a:off x="76200" y="1371600"/>
            <a:ext cx="7848600" cy="461665"/>
          </a:xfrm>
          <a:prstGeom prst="rect">
            <a:avLst/>
          </a:prstGeom>
          <a:noFill/>
        </p:spPr>
        <p:txBody>
          <a:bodyPr wrap="square" rtlCol="0">
            <a:spAutoFit/>
          </a:bodyPr>
          <a:lstStyle/>
          <a:p>
            <a:r>
              <a:rPr lang="pt-PT" sz="2400" b="1" dirty="0" smtClean="0">
                <a:solidFill>
                  <a:schemeClr val="accent1">
                    <a:lumMod val="75000"/>
                  </a:schemeClr>
                </a:solidFill>
              </a:rPr>
              <a:t>Competência pessoal / interpessoal:</a:t>
            </a:r>
            <a:endParaRPr lang="pt-PT" b="1" dirty="0">
              <a:solidFill>
                <a:schemeClr val="accent1">
                  <a:lumMod val="75000"/>
                </a:schemeClr>
              </a:solidFill>
            </a:endParaRPr>
          </a:p>
        </p:txBody>
      </p:sp>
      <p:sp>
        <p:nvSpPr>
          <p:cNvPr id="23" name="Chamada rectangular 22"/>
          <p:cNvSpPr/>
          <p:nvPr/>
        </p:nvSpPr>
        <p:spPr>
          <a:xfrm rot="20668046">
            <a:off x="132019" y="4344531"/>
            <a:ext cx="3124200" cy="1981200"/>
          </a:xfrm>
          <a:prstGeom prst="wedgeRectCallout">
            <a:avLst>
              <a:gd name="adj1" fmla="val -44591"/>
              <a:gd name="adj2" fmla="val -577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4" name="CaixaDeTexto 23"/>
          <p:cNvSpPr txBox="1"/>
          <p:nvPr/>
        </p:nvSpPr>
        <p:spPr>
          <a:xfrm rot="20668046">
            <a:off x="180144" y="4474607"/>
            <a:ext cx="3076075" cy="1754326"/>
          </a:xfrm>
          <a:prstGeom prst="rect">
            <a:avLst/>
          </a:prstGeom>
          <a:noFill/>
        </p:spPr>
        <p:txBody>
          <a:bodyPr wrap="square" rtlCol="0">
            <a:spAutoFit/>
          </a:bodyPr>
          <a:lstStyle/>
          <a:p>
            <a:r>
              <a:rPr lang="pt-PT" b="1" dirty="0" smtClean="0"/>
              <a:t>“Em ensino de línguas nada é definitivo, tudo se ensaia e se testa. Há uma reformulação constante de métodos e estratégias de aprendizagem” [OF3]</a:t>
            </a:r>
            <a:endParaRPr lang="pt-PT" dirty="0"/>
          </a:p>
        </p:txBody>
      </p:sp>
      <p:sp>
        <p:nvSpPr>
          <p:cNvPr id="26" name="Rectângulo 25"/>
          <p:cNvSpPr/>
          <p:nvPr/>
        </p:nvSpPr>
        <p:spPr>
          <a:xfrm rot="541740">
            <a:off x="176901" y="2129036"/>
            <a:ext cx="2971800" cy="1477328"/>
          </a:xfrm>
          <a:prstGeom prst="rect">
            <a:avLst/>
          </a:prstGeom>
        </p:spPr>
        <p:txBody>
          <a:bodyPr wrap="square">
            <a:spAutoFit/>
          </a:bodyPr>
          <a:lstStyle/>
          <a:p>
            <a:r>
              <a:rPr lang="pt-PT" b="1" dirty="0" smtClean="0"/>
              <a:t>“A aventura consiste em descobertas contínuas de novos mundos e na satisfação da comunicação conseguida” [CF2]</a:t>
            </a:r>
            <a:endParaRPr lang="pt-PT" dirty="0"/>
          </a:p>
        </p:txBody>
      </p:sp>
      <p:sp>
        <p:nvSpPr>
          <p:cNvPr id="21" name="Seta em curva 20"/>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25" name="CaixaDeTexto 24"/>
          <p:cNvSpPr txBox="1"/>
          <p:nvPr/>
        </p:nvSpPr>
        <p:spPr>
          <a:xfrm>
            <a:off x="6858000" y="0"/>
            <a:ext cx="2057400"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Papéis:</a:t>
            </a:r>
          </a:p>
          <a:p>
            <a:pPr algn="ctr"/>
            <a:r>
              <a:rPr lang="pt-PT" sz="2000" b="1" dirty="0" smtClean="0"/>
              <a:t> Investigador</a:t>
            </a:r>
          </a:p>
          <a:p>
            <a:pPr algn="ctr"/>
            <a:r>
              <a:rPr lang="pt-PT" sz="2000" b="1" dirty="0" smtClean="0"/>
              <a:t>+ </a:t>
            </a:r>
          </a:p>
          <a:p>
            <a:pPr algn="ctr"/>
            <a:r>
              <a:rPr lang="pt-PT" sz="2000" b="1" dirty="0" smtClean="0"/>
              <a:t>Mediador / </a:t>
            </a:r>
            <a:r>
              <a:rPr lang="pt-PT" sz="2000" b="1" dirty="0" err="1" smtClean="0"/>
              <a:t>actor</a:t>
            </a:r>
            <a:r>
              <a:rPr lang="pt-PT" sz="2000" b="1" dirty="0" smtClean="0"/>
              <a:t> social</a:t>
            </a:r>
            <a:endParaRPr lang="pt-PT" sz="2000" b="1" dirty="0"/>
          </a:p>
        </p:txBody>
      </p:sp>
      <p:sp>
        <p:nvSpPr>
          <p:cNvPr id="14" name="Chamada rectangular 13"/>
          <p:cNvSpPr/>
          <p:nvPr/>
        </p:nvSpPr>
        <p:spPr>
          <a:xfrm rot="644195">
            <a:off x="3651319" y="4303701"/>
            <a:ext cx="1560846" cy="1539907"/>
          </a:xfrm>
          <a:prstGeom prst="wedgeRectCallout">
            <a:avLst>
              <a:gd name="adj1" fmla="val 2049"/>
              <a:gd name="adj2" fmla="val -635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ângulo 14"/>
          <p:cNvSpPr/>
          <p:nvPr/>
        </p:nvSpPr>
        <p:spPr>
          <a:xfrm rot="604935">
            <a:off x="3620601" y="4337279"/>
            <a:ext cx="1801493" cy="1477328"/>
          </a:xfrm>
          <a:prstGeom prst="rect">
            <a:avLst/>
          </a:prstGeom>
        </p:spPr>
        <p:txBody>
          <a:bodyPr wrap="square">
            <a:spAutoFit/>
          </a:bodyPr>
          <a:lstStyle/>
          <a:p>
            <a:r>
              <a:rPr lang="pt-PT" b="1" dirty="0" smtClean="0"/>
              <a:t>“ser professor de línguas é… gostar de comunicar” [CF7]</a:t>
            </a:r>
            <a:endParaRPr lang="pt-PT" dirty="0"/>
          </a:p>
        </p:txBody>
      </p:sp>
      <p:sp>
        <p:nvSpPr>
          <p:cNvPr id="16" name="Chamada rectangular 15"/>
          <p:cNvSpPr/>
          <p:nvPr/>
        </p:nvSpPr>
        <p:spPr>
          <a:xfrm>
            <a:off x="3657600" y="2057400"/>
            <a:ext cx="2231222" cy="1710697"/>
          </a:xfrm>
          <a:prstGeom prst="wedgeRectCallout">
            <a:avLst>
              <a:gd name="adj1" fmla="val -44591"/>
              <a:gd name="adj2" fmla="val -577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17" name="CaixaDeTexto 16"/>
          <p:cNvSpPr txBox="1"/>
          <p:nvPr/>
        </p:nvSpPr>
        <p:spPr>
          <a:xfrm>
            <a:off x="3816307" y="2156575"/>
            <a:ext cx="2377316" cy="1477328"/>
          </a:xfrm>
          <a:prstGeom prst="rect">
            <a:avLst/>
          </a:prstGeom>
          <a:noFill/>
        </p:spPr>
        <p:txBody>
          <a:bodyPr wrap="square" rtlCol="0">
            <a:spAutoFit/>
          </a:bodyPr>
          <a:lstStyle/>
          <a:p>
            <a:r>
              <a:rPr lang="pt-PT" b="1" dirty="0" smtClean="0"/>
              <a:t>“sentir prazer em partilhar os seus conhecimentos e experiências com os jovens” [CF3]</a:t>
            </a:r>
            <a:endParaRPr lang="pt-PT" dirty="0"/>
          </a:p>
        </p:txBody>
      </p:sp>
      <p:sp>
        <p:nvSpPr>
          <p:cNvPr id="20" name="Seta em curva 19"/>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22" name="CaixaDeTexto 21"/>
          <p:cNvSpPr txBox="1"/>
          <p:nvPr/>
        </p:nvSpPr>
        <p:spPr>
          <a:xfrm>
            <a:off x="6858000" y="685800"/>
            <a:ext cx="2057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Papel:</a:t>
            </a:r>
          </a:p>
          <a:p>
            <a:pPr algn="ctr"/>
            <a:r>
              <a:rPr lang="pt-PT" sz="2000" b="1" dirty="0" smtClean="0"/>
              <a:t>Comunicador</a:t>
            </a:r>
            <a:endParaRPr lang="pt-PT" sz="2000" b="1" dirty="0"/>
          </a:p>
        </p:txBody>
      </p:sp>
      <p:sp>
        <p:nvSpPr>
          <p:cNvPr id="30" name="Chamada rectangular 29"/>
          <p:cNvSpPr/>
          <p:nvPr/>
        </p:nvSpPr>
        <p:spPr>
          <a:xfrm rot="1340964">
            <a:off x="6349374" y="2246757"/>
            <a:ext cx="2492352" cy="1696999"/>
          </a:xfrm>
          <a:prstGeom prst="wedgeRectCallout">
            <a:avLst>
              <a:gd name="adj1" fmla="val 2049"/>
              <a:gd name="adj2" fmla="val -635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1" name="Rectângulo 30"/>
          <p:cNvSpPr/>
          <p:nvPr/>
        </p:nvSpPr>
        <p:spPr>
          <a:xfrm rot="1301704">
            <a:off x="6327459" y="2250953"/>
            <a:ext cx="2620129" cy="1754326"/>
          </a:xfrm>
          <a:prstGeom prst="rect">
            <a:avLst/>
          </a:prstGeom>
        </p:spPr>
        <p:txBody>
          <a:bodyPr wrap="square">
            <a:spAutoFit/>
          </a:bodyPr>
          <a:lstStyle/>
          <a:p>
            <a:r>
              <a:rPr lang="pt-PT" b="1" dirty="0" smtClean="0"/>
              <a:t>“colabora com outros colegas na partilha de saberes, no sentido de se enriquecer profissionalmente e como pessoa” [CF2]</a:t>
            </a:r>
            <a:endParaRPr lang="pt-PT" dirty="0"/>
          </a:p>
        </p:txBody>
      </p:sp>
      <p:sp>
        <p:nvSpPr>
          <p:cNvPr id="33" name="CaixaDeTexto 32"/>
          <p:cNvSpPr txBox="1"/>
          <p:nvPr/>
        </p:nvSpPr>
        <p:spPr>
          <a:xfrm rot="20462648">
            <a:off x="5639077" y="4973728"/>
            <a:ext cx="3076075" cy="923330"/>
          </a:xfrm>
          <a:prstGeom prst="rect">
            <a:avLst/>
          </a:prstGeom>
          <a:noFill/>
        </p:spPr>
        <p:txBody>
          <a:bodyPr wrap="square" rtlCol="0">
            <a:spAutoFit/>
          </a:bodyPr>
          <a:lstStyle/>
          <a:p>
            <a:r>
              <a:rPr lang="pt-PT" b="1" dirty="0" smtClean="0"/>
              <a:t>“participar em grupos de troca de conhecimento e de experiência” [OF3]</a:t>
            </a:r>
            <a:endParaRPr lang="pt-PT" dirty="0"/>
          </a:p>
        </p:txBody>
      </p:sp>
      <p:sp>
        <p:nvSpPr>
          <p:cNvPr id="34" name="Seta em curva 33"/>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35" name="CaixaDeTexto 34"/>
          <p:cNvSpPr txBox="1"/>
          <p:nvPr/>
        </p:nvSpPr>
        <p:spPr>
          <a:xfrm>
            <a:off x="7086600" y="685800"/>
            <a:ext cx="2057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Papel:</a:t>
            </a:r>
          </a:p>
          <a:p>
            <a:pPr algn="ctr"/>
            <a:r>
              <a:rPr lang="pt-PT" sz="2000" b="1" dirty="0" smtClean="0"/>
              <a:t>Colaborador</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500" fill="hold"/>
                                        <p:tgtEl>
                                          <p:spTgt spid="24"/>
                                        </p:tgtEl>
                                        <p:attrNameLst>
                                          <p:attrName>ppt_x</p:attrName>
                                        </p:attrNameLst>
                                      </p:cBhvr>
                                      <p:tavLst>
                                        <p:tav tm="0">
                                          <p:val>
                                            <p:strVal val="#ppt_x"/>
                                          </p:val>
                                        </p:tav>
                                        <p:tav tm="100000">
                                          <p:val>
                                            <p:strVal val="#ppt_x"/>
                                          </p:val>
                                        </p:tav>
                                      </p:tavLst>
                                    </p:anim>
                                    <p:anim calcmode="lin" valueType="num">
                                      <p:cBhvr additive="base">
                                        <p:cTn id="17" dur="500" fill="hold"/>
                                        <p:tgtEl>
                                          <p:spTgt spid="2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500" fill="hold"/>
                                        <p:tgtEl>
                                          <p:spTgt spid="23"/>
                                        </p:tgtEl>
                                        <p:attrNameLst>
                                          <p:attrName>ppt_x</p:attrName>
                                        </p:attrNameLst>
                                      </p:cBhvr>
                                      <p:tavLst>
                                        <p:tav tm="0">
                                          <p:val>
                                            <p:strVal val="#ppt_x"/>
                                          </p:val>
                                        </p:tav>
                                        <p:tav tm="100000">
                                          <p:val>
                                            <p:strVal val="#ppt_x"/>
                                          </p:val>
                                        </p:tav>
                                      </p:tavLst>
                                    </p:anim>
                                    <p:anim calcmode="lin" valueType="num">
                                      <p:cBhvr additive="base">
                                        <p:cTn id="2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heel(4)">
                                      <p:cBhvr>
                                        <p:cTn id="26" dur="2000"/>
                                        <p:tgtEl>
                                          <p:spTgt spid="21"/>
                                        </p:tgtEl>
                                      </p:cBhvr>
                                    </p:animEffect>
                                  </p:childTnLst>
                                </p:cTn>
                              </p:par>
                              <p:par>
                                <p:cTn id="27" presetID="21"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heel(4)">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21"/>
                                        </p:tgtEl>
                                        <p:attrNameLst>
                                          <p:attrName>ppt_x</p:attrName>
                                        </p:attrNameLst>
                                      </p:cBhvr>
                                      <p:tavLst>
                                        <p:tav tm="0">
                                          <p:val>
                                            <p:strVal val="ppt_x"/>
                                          </p:val>
                                        </p:tav>
                                        <p:tav tm="100000">
                                          <p:val>
                                            <p:strVal val="ppt_x"/>
                                          </p:val>
                                        </p:tav>
                                      </p:tavLst>
                                    </p:anim>
                                    <p:anim calcmode="lin" valueType="num">
                                      <p:cBhvr additive="base">
                                        <p:cTn id="34" dur="500"/>
                                        <p:tgtEl>
                                          <p:spTgt spid="21"/>
                                        </p:tgtEl>
                                        <p:attrNameLst>
                                          <p:attrName>ppt_y</p:attrName>
                                        </p:attrNameLst>
                                      </p:cBhvr>
                                      <p:tavLst>
                                        <p:tav tm="0">
                                          <p:val>
                                            <p:strVal val="ppt_y"/>
                                          </p:val>
                                        </p:tav>
                                        <p:tav tm="100000">
                                          <p:val>
                                            <p:strVal val="1+ppt_h/2"/>
                                          </p:val>
                                        </p:tav>
                                      </p:tavLst>
                                    </p:anim>
                                    <p:set>
                                      <p:cBhvr>
                                        <p:cTn id="35" dur="1" fill="hold">
                                          <p:stCondLst>
                                            <p:cond delay="499"/>
                                          </p:stCondLst>
                                        </p:cTn>
                                        <p:tgtEl>
                                          <p:spTgt spid="21"/>
                                        </p:tgtEl>
                                        <p:attrNameLst>
                                          <p:attrName>style.visibility</p:attrName>
                                        </p:attrNameLst>
                                      </p:cBhvr>
                                      <p:to>
                                        <p:strVal val="hidden"/>
                                      </p:to>
                                    </p:set>
                                  </p:childTnLst>
                                </p:cTn>
                              </p:par>
                              <p:par>
                                <p:cTn id="36" presetID="2" presetClass="exit" presetSubtype="4" fill="hold" grpId="1" nodeType="withEffect">
                                  <p:stCondLst>
                                    <p:cond delay="0"/>
                                  </p:stCondLst>
                                  <p:childTnLst>
                                    <p:anim calcmode="lin" valueType="num">
                                      <p:cBhvr additive="base">
                                        <p:cTn id="37" dur="500"/>
                                        <p:tgtEl>
                                          <p:spTgt spid="25"/>
                                        </p:tgtEl>
                                        <p:attrNameLst>
                                          <p:attrName>ppt_x</p:attrName>
                                        </p:attrNameLst>
                                      </p:cBhvr>
                                      <p:tavLst>
                                        <p:tav tm="0">
                                          <p:val>
                                            <p:strVal val="ppt_x"/>
                                          </p:val>
                                        </p:tav>
                                        <p:tav tm="100000">
                                          <p:val>
                                            <p:strVal val="ppt_x"/>
                                          </p:val>
                                        </p:tav>
                                      </p:tavLst>
                                    </p:anim>
                                    <p:anim calcmode="lin" valueType="num">
                                      <p:cBhvr additive="base">
                                        <p:cTn id="38" dur="500"/>
                                        <p:tgtEl>
                                          <p:spTgt spid="25"/>
                                        </p:tgtEl>
                                        <p:attrNameLst>
                                          <p:attrName>ppt_y</p:attrName>
                                        </p:attrNameLst>
                                      </p:cBhvr>
                                      <p:tavLst>
                                        <p:tav tm="0">
                                          <p:val>
                                            <p:strVal val="ppt_y"/>
                                          </p:val>
                                        </p:tav>
                                        <p:tav tm="100000">
                                          <p:val>
                                            <p:strVal val="1+ppt_h/2"/>
                                          </p:val>
                                        </p:tav>
                                      </p:tavLst>
                                    </p:anim>
                                    <p:set>
                                      <p:cBhvr>
                                        <p:cTn id="39" dur="1" fill="hold">
                                          <p:stCondLst>
                                            <p:cond delay="499"/>
                                          </p:stCondLst>
                                        </p:cTn>
                                        <p:tgtEl>
                                          <p:spTgt spid="25"/>
                                        </p:tgtEl>
                                        <p:attrNameLst>
                                          <p:attrName>style.visibility</p:attrName>
                                        </p:attrNameLst>
                                      </p:cBhvr>
                                      <p:to>
                                        <p:strVal val="hidden"/>
                                      </p:to>
                                    </p:set>
                                  </p:childTnLst>
                                </p:cTn>
                              </p:par>
                            </p:childTnLst>
                          </p:cTn>
                        </p:par>
                        <p:par>
                          <p:cTn id="40" fill="hold">
                            <p:stCondLst>
                              <p:cond delay="500"/>
                            </p:stCondLst>
                            <p:childTnLst>
                              <p:par>
                                <p:cTn id="41" presetID="2" presetClass="entr" presetSubtype="4"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1"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heel(4)">
                                      <p:cBhvr>
                                        <p:cTn id="63" dur="2000"/>
                                        <p:tgtEl>
                                          <p:spTgt spid="20"/>
                                        </p:tgtEl>
                                      </p:cBhvr>
                                    </p:animEffect>
                                  </p:childTnLst>
                                </p:cTn>
                              </p:par>
                              <p:par>
                                <p:cTn id="64" presetID="21" presetClass="entr" presetSubtype="4" fill="hold" grpId="1"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heel(4)">
                                      <p:cBhvr>
                                        <p:cTn id="66" dur="20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grpId="0" nodeType="clickEffect">
                                  <p:stCondLst>
                                    <p:cond delay="0"/>
                                  </p:stCondLst>
                                  <p:childTnLst>
                                    <p:anim calcmode="lin" valueType="num">
                                      <p:cBhvr additive="base">
                                        <p:cTn id="70" dur="500"/>
                                        <p:tgtEl>
                                          <p:spTgt spid="20"/>
                                        </p:tgtEl>
                                        <p:attrNameLst>
                                          <p:attrName>ppt_x</p:attrName>
                                        </p:attrNameLst>
                                      </p:cBhvr>
                                      <p:tavLst>
                                        <p:tav tm="0">
                                          <p:val>
                                            <p:strVal val="ppt_x"/>
                                          </p:val>
                                        </p:tav>
                                        <p:tav tm="100000">
                                          <p:val>
                                            <p:strVal val="ppt_x"/>
                                          </p:val>
                                        </p:tav>
                                      </p:tavLst>
                                    </p:anim>
                                    <p:anim calcmode="lin" valueType="num">
                                      <p:cBhvr additive="base">
                                        <p:cTn id="71" dur="500"/>
                                        <p:tgtEl>
                                          <p:spTgt spid="20"/>
                                        </p:tgtEl>
                                        <p:attrNameLst>
                                          <p:attrName>ppt_y</p:attrName>
                                        </p:attrNameLst>
                                      </p:cBhvr>
                                      <p:tavLst>
                                        <p:tav tm="0">
                                          <p:val>
                                            <p:strVal val="ppt_y"/>
                                          </p:val>
                                        </p:tav>
                                        <p:tav tm="100000">
                                          <p:val>
                                            <p:strVal val="1+ppt_h/2"/>
                                          </p:val>
                                        </p:tav>
                                      </p:tavLst>
                                    </p:anim>
                                    <p:set>
                                      <p:cBhvr>
                                        <p:cTn id="72" dur="1" fill="hold">
                                          <p:stCondLst>
                                            <p:cond delay="499"/>
                                          </p:stCondLst>
                                        </p:cTn>
                                        <p:tgtEl>
                                          <p:spTgt spid="20"/>
                                        </p:tgtEl>
                                        <p:attrNameLst>
                                          <p:attrName>style.visibility</p:attrName>
                                        </p:attrNameLst>
                                      </p:cBhvr>
                                      <p:to>
                                        <p:strVal val="hidden"/>
                                      </p:to>
                                    </p:set>
                                  </p:childTnLst>
                                </p:cTn>
                              </p:par>
                              <p:par>
                                <p:cTn id="73" presetID="2" presetClass="exit" presetSubtype="4" fill="hold" grpId="0" nodeType="withEffect">
                                  <p:stCondLst>
                                    <p:cond delay="0"/>
                                  </p:stCondLst>
                                  <p:childTnLst>
                                    <p:anim calcmode="lin" valueType="num">
                                      <p:cBhvr additive="base">
                                        <p:cTn id="74" dur="500"/>
                                        <p:tgtEl>
                                          <p:spTgt spid="22"/>
                                        </p:tgtEl>
                                        <p:attrNameLst>
                                          <p:attrName>ppt_x</p:attrName>
                                        </p:attrNameLst>
                                      </p:cBhvr>
                                      <p:tavLst>
                                        <p:tav tm="0">
                                          <p:val>
                                            <p:strVal val="ppt_x"/>
                                          </p:val>
                                        </p:tav>
                                        <p:tav tm="100000">
                                          <p:val>
                                            <p:strVal val="ppt_x"/>
                                          </p:val>
                                        </p:tav>
                                      </p:tavLst>
                                    </p:anim>
                                    <p:anim calcmode="lin" valueType="num">
                                      <p:cBhvr additive="base">
                                        <p:cTn id="75" dur="500"/>
                                        <p:tgtEl>
                                          <p:spTgt spid="22"/>
                                        </p:tgtEl>
                                        <p:attrNameLst>
                                          <p:attrName>ppt_y</p:attrName>
                                        </p:attrNameLst>
                                      </p:cBhvr>
                                      <p:tavLst>
                                        <p:tav tm="0">
                                          <p:val>
                                            <p:strVal val="ppt_y"/>
                                          </p:val>
                                        </p:tav>
                                        <p:tav tm="100000">
                                          <p:val>
                                            <p:strVal val="1+ppt_h/2"/>
                                          </p:val>
                                        </p:tav>
                                      </p:tavLst>
                                    </p:anim>
                                    <p:set>
                                      <p:cBhvr>
                                        <p:cTn id="76" dur="1" fill="hold">
                                          <p:stCondLst>
                                            <p:cond delay="499"/>
                                          </p:stCondLst>
                                        </p:cTn>
                                        <p:tgtEl>
                                          <p:spTgt spid="2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additive="base">
                                        <p:cTn id="81" dur="500" fill="hold"/>
                                        <p:tgtEl>
                                          <p:spTgt spid="31"/>
                                        </p:tgtEl>
                                        <p:attrNameLst>
                                          <p:attrName>ppt_x</p:attrName>
                                        </p:attrNameLst>
                                      </p:cBhvr>
                                      <p:tavLst>
                                        <p:tav tm="0">
                                          <p:val>
                                            <p:strVal val="#ppt_x"/>
                                          </p:val>
                                        </p:tav>
                                        <p:tav tm="100000">
                                          <p:val>
                                            <p:strVal val="#ppt_x"/>
                                          </p:val>
                                        </p:tav>
                                      </p:tavLst>
                                    </p:anim>
                                    <p:anim calcmode="lin" valueType="num">
                                      <p:cBhvr additive="base">
                                        <p:cTn id="82" dur="500" fill="hold"/>
                                        <p:tgtEl>
                                          <p:spTgt spid="3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500" fill="hold"/>
                                        <p:tgtEl>
                                          <p:spTgt spid="30"/>
                                        </p:tgtEl>
                                        <p:attrNameLst>
                                          <p:attrName>ppt_x</p:attrName>
                                        </p:attrNameLst>
                                      </p:cBhvr>
                                      <p:tavLst>
                                        <p:tav tm="0">
                                          <p:val>
                                            <p:strVal val="#ppt_x"/>
                                          </p:val>
                                        </p:tav>
                                        <p:tav tm="100000">
                                          <p:val>
                                            <p:strVal val="#ppt_x"/>
                                          </p:val>
                                        </p:tav>
                                      </p:tavLst>
                                    </p:anim>
                                    <p:anim calcmode="lin" valueType="num">
                                      <p:cBhvr additive="base">
                                        <p:cTn id="86" dur="500" fill="hold"/>
                                        <p:tgtEl>
                                          <p:spTgt spid="30"/>
                                        </p:tgtEl>
                                        <p:attrNameLst>
                                          <p:attrName>ppt_y</p:attrName>
                                        </p:attrNameLst>
                                      </p:cBhvr>
                                      <p:tavLst>
                                        <p:tav tm="0">
                                          <p:val>
                                            <p:strVal val="1+#ppt_h/2"/>
                                          </p:val>
                                        </p:tav>
                                        <p:tav tm="100000">
                                          <p:val>
                                            <p:strVal val="#ppt_y"/>
                                          </p:val>
                                        </p:tav>
                                      </p:tavLst>
                                    </p:anim>
                                  </p:childTnLst>
                                </p:cTn>
                              </p:par>
                            </p:childTnLst>
                          </p:cTn>
                        </p:par>
                        <p:par>
                          <p:cTn id="87" fill="hold">
                            <p:stCondLst>
                              <p:cond delay="500"/>
                            </p:stCondLst>
                            <p:childTnLst>
                              <p:par>
                                <p:cTn id="88" presetID="2" presetClass="entr" presetSubtype="4"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 calcmode="lin" valueType="num">
                                      <p:cBhvr additive="base">
                                        <p:cTn id="90" dur="500" fill="hold"/>
                                        <p:tgtEl>
                                          <p:spTgt spid="33"/>
                                        </p:tgtEl>
                                        <p:attrNameLst>
                                          <p:attrName>ppt_x</p:attrName>
                                        </p:attrNameLst>
                                      </p:cBhvr>
                                      <p:tavLst>
                                        <p:tav tm="0">
                                          <p:val>
                                            <p:strVal val="#ppt_x"/>
                                          </p:val>
                                        </p:tav>
                                        <p:tav tm="100000">
                                          <p:val>
                                            <p:strVal val="#ppt_x"/>
                                          </p:val>
                                        </p:tav>
                                      </p:tavLst>
                                    </p:anim>
                                    <p:anim calcmode="lin" valueType="num">
                                      <p:cBhvr additive="base">
                                        <p:cTn id="91" dur="500" fill="hold"/>
                                        <p:tgtEl>
                                          <p:spTgt spid="33"/>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 calcmode="lin" valueType="num">
                                      <p:cBhvr additive="base">
                                        <p:cTn id="94" dur="500" fill="hold"/>
                                        <p:tgtEl>
                                          <p:spTgt spid="32"/>
                                        </p:tgtEl>
                                        <p:attrNameLst>
                                          <p:attrName>ppt_x</p:attrName>
                                        </p:attrNameLst>
                                      </p:cBhvr>
                                      <p:tavLst>
                                        <p:tav tm="0">
                                          <p:val>
                                            <p:strVal val="#ppt_x"/>
                                          </p:val>
                                        </p:tav>
                                        <p:tav tm="100000">
                                          <p:val>
                                            <p:strVal val="#ppt_x"/>
                                          </p:val>
                                        </p:tav>
                                      </p:tavLst>
                                    </p:anim>
                                    <p:anim calcmode="lin" valueType="num">
                                      <p:cBhvr additive="base">
                                        <p:cTn id="9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grpId="0" nodeType="click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wheel(4)">
                                      <p:cBhvr>
                                        <p:cTn id="100" dur="2000"/>
                                        <p:tgtEl>
                                          <p:spTgt spid="35"/>
                                        </p:tgtEl>
                                      </p:cBhvr>
                                    </p:animEffect>
                                  </p:childTnLst>
                                </p:cTn>
                              </p:par>
                              <p:par>
                                <p:cTn id="101" presetID="21" presetClass="entr" presetSubtype="4" fill="hold" grpId="0"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wheel(4)">
                                      <p:cBhvr>
                                        <p:cTn id="103"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7" grpId="0" animBg="1"/>
      <p:bldP spid="23" grpId="0" animBg="1"/>
      <p:bldP spid="24" grpId="0"/>
      <p:bldP spid="26" grpId="0"/>
      <p:bldP spid="21" grpId="0" animBg="1"/>
      <p:bldP spid="21" grpId="1" animBg="1"/>
      <p:bldP spid="25" grpId="0" animBg="1"/>
      <p:bldP spid="25" grpId="1" animBg="1"/>
      <p:bldP spid="14" grpId="0" animBg="1"/>
      <p:bldP spid="15" grpId="0"/>
      <p:bldP spid="16" grpId="0" animBg="1"/>
      <p:bldP spid="17" grpId="0"/>
      <p:bldP spid="20" grpId="0" animBg="1"/>
      <p:bldP spid="20" grpId="1" animBg="1"/>
      <p:bldP spid="22" grpId="0" animBg="1"/>
      <p:bldP spid="22" grpId="1" animBg="1"/>
      <p:bldP spid="30" grpId="0" animBg="1"/>
      <p:bldP spid="31" grpId="0"/>
      <p:bldP spid="33" grpId="0"/>
      <p:bldP spid="34" grpId="0" animBg="1"/>
      <p:bldP spid="3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As vozes dos sujeitos</a:t>
            </a:r>
            <a:endParaRPr lang="pt-PT" dirty="0"/>
          </a:p>
        </p:txBody>
      </p:sp>
      <p:graphicFrame>
        <p:nvGraphicFramePr>
          <p:cNvPr id="4" name="Marcador de Posição de Conteúdo 3"/>
          <p:cNvGraphicFramePr>
            <a:graphicFrameLocks noGrp="1"/>
          </p:cNvGraphicFramePr>
          <p:nvPr>
            <p:ph idx="1"/>
          </p:nvPr>
        </p:nvGraphicFramePr>
        <p:xfrm>
          <a:off x="228600" y="1524000"/>
          <a:ext cx="8686800" cy="1681480"/>
        </p:xfrm>
        <a:graphic>
          <a:graphicData uri="http://schemas.openxmlformats.org/drawingml/2006/table">
            <a:tbl>
              <a:tblPr firstRow="1" bandRow="1">
                <a:tableStyleId>{3C2FFA5D-87B4-456A-9821-1D502468CF0F}</a:tableStyleId>
              </a:tblPr>
              <a:tblGrid>
                <a:gridCol w="4262967"/>
                <a:gridCol w="1528233"/>
                <a:gridCol w="1447800"/>
                <a:gridCol w="1447800"/>
              </a:tblGrid>
              <a:tr h="370840">
                <a:tc>
                  <a:txBody>
                    <a:bodyPr/>
                    <a:lstStyle/>
                    <a:p>
                      <a:r>
                        <a:rPr lang="pt-PT" sz="2000" dirty="0" smtClean="0"/>
                        <a:t>Competência </a:t>
                      </a:r>
                      <a:r>
                        <a:rPr lang="pt-PT" sz="2000" baseline="0" dirty="0" smtClean="0"/>
                        <a:t>intercultural</a:t>
                      </a:r>
                      <a:endParaRPr lang="pt-PT" sz="2000" dirty="0"/>
                    </a:p>
                  </a:txBody>
                  <a:tcPr/>
                </a:tc>
                <a:tc>
                  <a:txBody>
                    <a:bodyPr/>
                    <a:lstStyle/>
                    <a:p>
                      <a:pPr algn="ctr"/>
                      <a:r>
                        <a:rPr lang="pt-PT" dirty="0" err="1" smtClean="0"/>
                        <a:t>Profs</a:t>
                      </a:r>
                      <a:r>
                        <a:rPr lang="pt-PT" dirty="0" smtClean="0"/>
                        <a:t> de LE</a:t>
                      </a:r>
                      <a:endParaRPr lang="pt-PT" dirty="0"/>
                    </a:p>
                  </a:txBody>
                  <a:tcPr/>
                </a:tc>
                <a:tc>
                  <a:txBody>
                    <a:bodyPr/>
                    <a:lstStyle/>
                    <a:p>
                      <a:pPr algn="ctr"/>
                      <a:r>
                        <a:rPr lang="pt-PT" dirty="0" err="1" smtClean="0"/>
                        <a:t>Profs</a:t>
                      </a:r>
                      <a:r>
                        <a:rPr lang="pt-PT" dirty="0" smtClean="0"/>
                        <a:t> de LM</a:t>
                      </a:r>
                      <a:endParaRPr lang="pt-PT" dirty="0"/>
                    </a:p>
                  </a:txBody>
                  <a:tcPr/>
                </a:tc>
                <a:tc>
                  <a:txBody>
                    <a:bodyPr/>
                    <a:lstStyle/>
                    <a:p>
                      <a:pPr algn="ctr"/>
                      <a:r>
                        <a:rPr lang="pt-PT" dirty="0" smtClean="0"/>
                        <a:t>Total</a:t>
                      </a:r>
                      <a:endParaRPr lang="pt-PT" dirty="0"/>
                    </a:p>
                  </a:txBody>
                  <a:tcPr/>
                </a:tc>
              </a:tr>
              <a:tr h="370840">
                <a:tc>
                  <a:txBody>
                    <a:bodyPr/>
                    <a:lstStyle/>
                    <a:p>
                      <a:r>
                        <a:rPr lang="pt-PT" dirty="0" smtClean="0"/>
                        <a:t>Competência</a:t>
                      </a:r>
                      <a:r>
                        <a:rPr lang="pt-PT" baseline="0" dirty="0" smtClean="0"/>
                        <a:t> de comunicação intercultural</a:t>
                      </a:r>
                      <a:endParaRPr lang="pt-PT" dirty="0"/>
                    </a:p>
                  </a:txBody>
                  <a:tcPr/>
                </a:tc>
                <a:tc>
                  <a:txBody>
                    <a:bodyPr/>
                    <a:lstStyle/>
                    <a:p>
                      <a:pPr algn="ctr"/>
                      <a:r>
                        <a:rPr lang="pt-PT" b="0" dirty="0" smtClean="0"/>
                        <a:t>---</a:t>
                      </a:r>
                      <a:endParaRPr lang="pt-PT" b="0" dirty="0"/>
                    </a:p>
                  </a:txBody>
                  <a:tcPr/>
                </a:tc>
                <a:tc>
                  <a:txBody>
                    <a:bodyPr/>
                    <a:lstStyle/>
                    <a:p>
                      <a:pPr algn="ctr"/>
                      <a:r>
                        <a:rPr lang="pt-PT" sz="2400" b="1" dirty="0" smtClean="0"/>
                        <a:t>6</a:t>
                      </a:r>
                      <a:endParaRPr lang="pt-PT" sz="2400" b="1" dirty="0"/>
                    </a:p>
                  </a:txBody>
                  <a:tcPr/>
                </a:tc>
                <a:tc>
                  <a:txBody>
                    <a:bodyPr/>
                    <a:lstStyle/>
                    <a:p>
                      <a:pPr algn="ctr"/>
                      <a:r>
                        <a:rPr lang="pt-PT" sz="2400" b="1" dirty="0" smtClean="0"/>
                        <a:t>6</a:t>
                      </a:r>
                      <a:endParaRPr lang="pt-PT" sz="2400" b="1" dirty="0"/>
                    </a:p>
                  </a:txBody>
                  <a:tcPr/>
                </a:tc>
              </a:tr>
              <a:tr h="370840">
                <a:tc>
                  <a:txBody>
                    <a:bodyPr/>
                    <a:lstStyle/>
                    <a:p>
                      <a:r>
                        <a:rPr lang="pt-PT" dirty="0" err="1" smtClean="0"/>
                        <a:t>Hetero-conhecimento</a:t>
                      </a:r>
                      <a:endParaRPr lang="pt-PT" dirty="0"/>
                    </a:p>
                  </a:txBody>
                  <a:tcPr/>
                </a:tc>
                <a:tc>
                  <a:txBody>
                    <a:bodyPr/>
                    <a:lstStyle/>
                    <a:p>
                      <a:pPr algn="ctr"/>
                      <a:r>
                        <a:rPr lang="pt-PT" sz="1800" b="0" dirty="0" smtClean="0"/>
                        <a:t>---</a:t>
                      </a:r>
                      <a:endParaRPr lang="pt-PT" sz="1800" b="0" dirty="0"/>
                    </a:p>
                  </a:txBody>
                  <a:tcPr/>
                </a:tc>
                <a:tc>
                  <a:txBody>
                    <a:bodyPr/>
                    <a:lstStyle/>
                    <a:p>
                      <a:pPr algn="ctr"/>
                      <a:r>
                        <a:rPr lang="pt-PT" sz="2400" b="1" dirty="0" smtClean="0"/>
                        <a:t>3</a:t>
                      </a:r>
                      <a:endParaRPr lang="pt-PT" sz="2400" b="1" dirty="0"/>
                    </a:p>
                  </a:txBody>
                  <a:tcPr/>
                </a:tc>
                <a:tc>
                  <a:txBody>
                    <a:bodyPr/>
                    <a:lstStyle/>
                    <a:p>
                      <a:pPr algn="ctr"/>
                      <a:r>
                        <a:rPr lang="pt-PT" sz="2400" b="1" dirty="0" smtClean="0"/>
                        <a:t>3</a:t>
                      </a:r>
                      <a:endParaRPr lang="pt-PT" sz="2400" b="1" dirty="0"/>
                    </a:p>
                  </a:txBody>
                  <a:tcPr/>
                </a:tc>
              </a:tr>
              <a:tr h="370840">
                <a:tc>
                  <a:txBody>
                    <a:bodyPr/>
                    <a:lstStyle/>
                    <a:p>
                      <a:r>
                        <a:rPr lang="pt-PT" dirty="0" smtClean="0"/>
                        <a:t>Gestão de conflitos</a:t>
                      </a:r>
                      <a:endParaRPr lang="pt-PT" dirty="0"/>
                    </a:p>
                  </a:txBody>
                  <a:tcPr/>
                </a:tc>
                <a:tc>
                  <a:txBody>
                    <a:bodyPr/>
                    <a:lstStyle/>
                    <a:p>
                      <a:pPr algn="ctr"/>
                      <a:r>
                        <a:rPr lang="pt-PT" sz="1800" b="0" dirty="0" smtClean="0"/>
                        <a:t>1</a:t>
                      </a:r>
                      <a:endParaRPr lang="pt-PT" sz="1800" b="0" dirty="0"/>
                    </a:p>
                  </a:txBody>
                  <a:tcPr/>
                </a:tc>
                <a:tc>
                  <a:txBody>
                    <a:bodyPr/>
                    <a:lstStyle/>
                    <a:p>
                      <a:pPr algn="ctr"/>
                      <a:r>
                        <a:rPr lang="pt-PT" sz="1800" b="0" dirty="0" smtClean="0"/>
                        <a:t>---</a:t>
                      </a:r>
                      <a:endParaRPr lang="pt-PT" sz="1800" b="0" dirty="0"/>
                    </a:p>
                  </a:txBody>
                  <a:tcPr/>
                </a:tc>
                <a:tc>
                  <a:txBody>
                    <a:bodyPr/>
                    <a:lstStyle/>
                    <a:p>
                      <a:pPr algn="ctr"/>
                      <a:r>
                        <a:rPr lang="pt-PT" sz="1800" b="0" dirty="0" smtClean="0"/>
                        <a:t>1</a:t>
                      </a:r>
                      <a:endParaRPr lang="pt-PT" sz="1800" b="0" dirty="0"/>
                    </a:p>
                  </a:txBody>
                  <a:tcPr/>
                </a:tc>
              </a:tr>
            </a:tbl>
          </a:graphicData>
        </a:graphic>
      </p:graphicFrame>
      <p:sp>
        <p:nvSpPr>
          <p:cNvPr id="5" name="Chamada rectangular 4"/>
          <p:cNvSpPr/>
          <p:nvPr/>
        </p:nvSpPr>
        <p:spPr>
          <a:xfrm rot="20969661">
            <a:off x="-285285" y="3259245"/>
            <a:ext cx="4160195" cy="2057400"/>
          </a:xfrm>
          <a:prstGeom prst="wedgeRectCallout">
            <a:avLst>
              <a:gd name="adj1" fmla="val 48007"/>
              <a:gd name="adj2" fmla="val 6135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6" name="Rectângulo 5"/>
          <p:cNvSpPr/>
          <p:nvPr/>
        </p:nvSpPr>
        <p:spPr>
          <a:xfrm rot="20969661">
            <a:off x="-150804" y="3248104"/>
            <a:ext cx="4056190" cy="2062103"/>
          </a:xfrm>
          <a:prstGeom prst="rect">
            <a:avLst/>
          </a:prstGeom>
        </p:spPr>
        <p:txBody>
          <a:bodyPr wrap="square">
            <a:spAutoFit/>
          </a:bodyPr>
          <a:lstStyle/>
          <a:p>
            <a:pPr algn="ctr"/>
            <a:r>
              <a:rPr lang="pt-PT" sz="1600" b="1" dirty="0" smtClean="0"/>
              <a:t>“Ser professor de línguas é, para mim, interagir comunicativamente e culturalmente com o outro, levando-o a perceber a funcionalidade da mesma [língua] e a sua importância num mundo em que a comunicação é um pilar essencial na construção das sociedades </a:t>
            </a:r>
            <a:r>
              <a:rPr lang="pt-PT" sz="1600" b="1" dirty="0" err="1" smtClean="0"/>
              <a:t>actuais</a:t>
            </a:r>
            <a:r>
              <a:rPr lang="pt-PT" sz="1600" b="1" dirty="0" smtClean="0"/>
              <a:t> em permanente mudança” [PI3]</a:t>
            </a:r>
            <a:endParaRPr lang="pt-PT" sz="1600" dirty="0"/>
          </a:p>
        </p:txBody>
      </p:sp>
      <p:sp>
        <p:nvSpPr>
          <p:cNvPr id="7" name="Chamada rectangular 6"/>
          <p:cNvSpPr/>
          <p:nvPr/>
        </p:nvSpPr>
        <p:spPr>
          <a:xfrm>
            <a:off x="385790" y="5562600"/>
            <a:ext cx="3324814" cy="1219200"/>
          </a:xfrm>
          <a:prstGeom prst="wedgeRectCallout">
            <a:avLst>
              <a:gd name="adj1" fmla="val 55967"/>
              <a:gd name="adj2" fmla="val 473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8" name="Rectângulo 7"/>
          <p:cNvSpPr/>
          <p:nvPr/>
        </p:nvSpPr>
        <p:spPr>
          <a:xfrm rot="21504301">
            <a:off x="395320" y="5610651"/>
            <a:ext cx="3467616" cy="1077218"/>
          </a:xfrm>
          <a:prstGeom prst="rect">
            <a:avLst/>
          </a:prstGeom>
        </p:spPr>
        <p:txBody>
          <a:bodyPr wrap="square">
            <a:spAutoFit/>
          </a:bodyPr>
          <a:lstStyle/>
          <a:p>
            <a:r>
              <a:rPr lang="pt-PT" sz="1600" b="1" dirty="0" smtClean="0"/>
              <a:t>“O Professor de línguas lembra a bola que salta repetidamente, tal como ela deve (…) ‘saltar’ para diferentes realidades linguísticas” [CF4]</a:t>
            </a:r>
            <a:endParaRPr lang="pt-PT" sz="1600" dirty="0"/>
          </a:p>
        </p:txBody>
      </p:sp>
      <p:sp>
        <p:nvSpPr>
          <p:cNvPr id="9" name="Seta em curva 8"/>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10" name="CaixaDeTexto 9"/>
          <p:cNvSpPr txBox="1"/>
          <p:nvPr/>
        </p:nvSpPr>
        <p:spPr>
          <a:xfrm>
            <a:off x="6858000" y="0"/>
            <a:ext cx="2057400"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Papéis:</a:t>
            </a:r>
          </a:p>
          <a:p>
            <a:pPr algn="ctr"/>
            <a:r>
              <a:rPr lang="pt-PT" sz="2000" b="1" dirty="0" smtClean="0"/>
              <a:t>Comunicador </a:t>
            </a:r>
          </a:p>
          <a:p>
            <a:pPr algn="ctr"/>
            <a:r>
              <a:rPr lang="pt-PT" sz="2000" b="1" dirty="0" smtClean="0"/>
              <a:t>+</a:t>
            </a:r>
          </a:p>
          <a:p>
            <a:pPr algn="ctr"/>
            <a:r>
              <a:rPr lang="pt-PT" sz="2000" b="1" dirty="0" smtClean="0"/>
              <a:t>Mediador / </a:t>
            </a:r>
            <a:r>
              <a:rPr lang="pt-PT" sz="2000" b="1" dirty="0" err="1" smtClean="0"/>
              <a:t>actor</a:t>
            </a:r>
            <a:r>
              <a:rPr lang="pt-PT" sz="2000" b="1" dirty="0" smtClean="0"/>
              <a:t> social</a:t>
            </a:r>
            <a:endParaRPr lang="pt-PT" sz="2000" b="1" dirty="0"/>
          </a:p>
        </p:txBody>
      </p:sp>
      <p:sp>
        <p:nvSpPr>
          <p:cNvPr id="13" name="Chamada rectangular 12"/>
          <p:cNvSpPr/>
          <p:nvPr/>
        </p:nvSpPr>
        <p:spPr>
          <a:xfrm rot="20889636">
            <a:off x="5084288" y="3327817"/>
            <a:ext cx="3048000" cy="1554115"/>
          </a:xfrm>
          <a:prstGeom prst="wedgeRectCallout">
            <a:avLst>
              <a:gd name="adj1" fmla="val 666"/>
              <a:gd name="adj2" fmla="val 6135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14" name="Rectângulo 13"/>
          <p:cNvSpPr/>
          <p:nvPr/>
        </p:nvSpPr>
        <p:spPr>
          <a:xfrm rot="20889636">
            <a:off x="5158613" y="3336166"/>
            <a:ext cx="2971800" cy="1569660"/>
          </a:xfrm>
          <a:prstGeom prst="rect">
            <a:avLst/>
          </a:prstGeom>
        </p:spPr>
        <p:txBody>
          <a:bodyPr wrap="square">
            <a:spAutoFit/>
          </a:bodyPr>
          <a:lstStyle/>
          <a:p>
            <a:r>
              <a:rPr lang="pt-PT" sz="1600" b="1" dirty="0" smtClean="0"/>
              <a:t>“Deve, também, conhecer o contexto cultural das mesmas [línguas], por forma a compreender as especificidades de cada realidade linguística” [CF4]</a:t>
            </a:r>
            <a:endParaRPr lang="pt-PT" sz="1600" dirty="0"/>
          </a:p>
        </p:txBody>
      </p:sp>
      <p:sp>
        <p:nvSpPr>
          <p:cNvPr id="15" name="Chamada rectangular 14"/>
          <p:cNvSpPr/>
          <p:nvPr/>
        </p:nvSpPr>
        <p:spPr>
          <a:xfrm rot="177848">
            <a:off x="6208515" y="5335603"/>
            <a:ext cx="2132560" cy="1314711"/>
          </a:xfrm>
          <a:prstGeom prst="wedgeRectCallout">
            <a:avLst>
              <a:gd name="adj1" fmla="val -38810"/>
              <a:gd name="adj2" fmla="val -7603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16" name="Rectângulo 15"/>
          <p:cNvSpPr/>
          <p:nvPr/>
        </p:nvSpPr>
        <p:spPr>
          <a:xfrm rot="82149">
            <a:off x="6150840" y="5293580"/>
            <a:ext cx="2224154" cy="1323439"/>
          </a:xfrm>
          <a:prstGeom prst="rect">
            <a:avLst/>
          </a:prstGeom>
        </p:spPr>
        <p:txBody>
          <a:bodyPr wrap="square">
            <a:spAutoFit/>
          </a:bodyPr>
          <a:lstStyle/>
          <a:p>
            <a:r>
              <a:rPr lang="pt-PT" sz="1600" b="1" dirty="0" smtClean="0"/>
              <a:t>“Uma porta aberta porque a aprendizagem permite a passagem para outros mundos” [CF4]</a:t>
            </a:r>
            <a:endParaRPr lang="pt-PT" sz="1600" dirty="0"/>
          </a:p>
        </p:txBody>
      </p:sp>
      <p:sp>
        <p:nvSpPr>
          <p:cNvPr id="17" name="Seta em curva 16"/>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18" name="CaixaDeTexto 17"/>
          <p:cNvSpPr txBox="1"/>
          <p:nvPr/>
        </p:nvSpPr>
        <p:spPr>
          <a:xfrm>
            <a:off x="6858000" y="48161"/>
            <a:ext cx="205740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Papéis:</a:t>
            </a:r>
          </a:p>
          <a:p>
            <a:pPr algn="ctr"/>
            <a:r>
              <a:rPr lang="pt-PT" sz="2000" b="1" dirty="0" smtClean="0"/>
              <a:t>Investigador</a:t>
            </a:r>
          </a:p>
          <a:p>
            <a:pPr algn="ctr"/>
            <a:r>
              <a:rPr lang="pt-PT" sz="2000" b="1" dirty="0" smtClean="0"/>
              <a:t>+</a:t>
            </a:r>
          </a:p>
          <a:p>
            <a:pPr algn="ctr"/>
            <a:r>
              <a:rPr lang="pt-PT" sz="2000" b="1" dirty="0" smtClean="0"/>
              <a:t>Facilitador / guia</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4)">
                                      <p:cBhvr>
                                        <p:cTn id="26" dur="2000"/>
                                        <p:tgtEl>
                                          <p:spTgt spid="9"/>
                                        </p:tgtEl>
                                      </p:cBhvr>
                                    </p:animEffect>
                                  </p:childTnLst>
                                </p:cTn>
                              </p:par>
                              <p:par>
                                <p:cTn id="27" presetID="21"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heel(4)">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9"/>
                                        </p:tgtEl>
                                        <p:attrNameLst>
                                          <p:attrName>ppt_x</p:attrName>
                                        </p:attrNameLst>
                                      </p:cBhvr>
                                      <p:tavLst>
                                        <p:tav tm="0">
                                          <p:val>
                                            <p:strVal val="ppt_x"/>
                                          </p:val>
                                        </p:tav>
                                        <p:tav tm="100000">
                                          <p:val>
                                            <p:strVal val="ppt_x"/>
                                          </p:val>
                                        </p:tav>
                                      </p:tavLst>
                                    </p:anim>
                                    <p:anim calcmode="lin" valueType="num">
                                      <p:cBhvr additive="base">
                                        <p:cTn id="34" dur="500"/>
                                        <p:tgtEl>
                                          <p:spTgt spid="9"/>
                                        </p:tgtEl>
                                        <p:attrNameLst>
                                          <p:attrName>ppt_y</p:attrName>
                                        </p:attrNameLst>
                                      </p:cBhvr>
                                      <p:tavLst>
                                        <p:tav tm="0">
                                          <p:val>
                                            <p:strVal val="ppt_y"/>
                                          </p:val>
                                        </p:tav>
                                        <p:tav tm="100000">
                                          <p:val>
                                            <p:strVal val="1+ppt_h/2"/>
                                          </p:val>
                                        </p:tav>
                                      </p:tavLst>
                                    </p:anim>
                                    <p:set>
                                      <p:cBhvr>
                                        <p:cTn id="35" dur="1" fill="hold">
                                          <p:stCondLst>
                                            <p:cond delay="499"/>
                                          </p:stCondLst>
                                        </p:cTn>
                                        <p:tgtEl>
                                          <p:spTgt spid="9"/>
                                        </p:tgtEl>
                                        <p:attrNameLst>
                                          <p:attrName>style.visibility</p:attrName>
                                        </p:attrNameLst>
                                      </p:cBhvr>
                                      <p:to>
                                        <p:strVal val="hidden"/>
                                      </p:to>
                                    </p:set>
                                  </p:childTnLst>
                                </p:cTn>
                              </p:par>
                              <p:par>
                                <p:cTn id="36" presetID="2" presetClass="exit" presetSubtype="4" fill="hold" grpId="1" nodeType="withEffect">
                                  <p:stCondLst>
                                    <p:cond delay="0"/>
                                  </p:stCondLst>
                                  <p:childTnLst>
                                    <p:anim calcmode="lin" valueType="num">
                                      <p:cBhvr additive="base">
                                        <p:cTn id="37" dur="500"/>
                                        <p:tgtEl>
                                          <p:spTgt spid="10"/>
                                        </p:tgtEl>
                                        <p:attrNameLst>
                                          <p:attrName>ppt_x</p:attrName>
                                        </p:attrNameLst>
                                      </p:cBhvr>
                                      <p:tavLst>
                                        <p:tav tm="0">
                                          <p:val>
                                            <p:strVal val="ppt_x"/>
                                          </p:val>
                                        </p:tav>
                                        <p:tav tm="100000">
                                          <p:val>
                                            <p:strVal val="ppt_x"/>
                                          </p:val>
                                        </p:tav>
                                      </p:tavLst>
                                    </p:anim>
                                    <p:anim calcmode="lin" valueType="num">
                                      <p:cBhvr additive="base">
                                        <p:cTn id="38" dur="500"/>
                                        <p:tgtEl>
                                          <p:spTgt spid="10"/>
                                        </p:tgtEl>
                                        <p:attrNameLst>
                                          <p:attrName>ppt_y</p:attrName>
                                        </p:attrNameLst>
                                      </p:cBhvr>
                                      <p:tavLst>
                                        <p:tav tm="0">
                                          <p:val>
                                            <p:strVal val="ppt_y"/>
                                          </p:val>
                                        </p:tav>
                                        <p:tav tm="100000">
                                          <p:val>
                                            <p:strVal val="1+ppt_h/2"/>
                                          </p:val>
                                        </p:tav>
                                      </p:tavLst>
                                    </p:anim>
                                    <p:set>
                                      <p:cBhvr>
                                        <p:cTn id="39" dur="1" fill="hold">
                                          <p:stCondLst>
                                            <p:cond delay="499"/>
                                          </p:stCondLst>
                                        </p:cTn>
                                        <p:tgtEl>
                                          <p:spTgt spid="1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par>
                          <p:cTn id="50" fill="hold">
                            <p:stCondLst>
                              <p:cond delay="500"/>
                            </p:stCondLst>
                            <p:childTnLst>
                              <p:par>
                                <p:cTn id="51" presetID="2" presetClass="entr" presetSubtype="4"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heel(4)">
                                      <p:cBhvr>
                                        <p:cTn id="63" dur="2000"/>
                                        <p:tgtEl>
                                          <p:spTgt spid="17"/>
                                        </p:tgtEl>
                                      </p:cBhvr>
                                    </p:animEffect>
                                  </p:childTnLst>
                                </p:cTn>
                              </p:par>
                              <p:par>
                                <p:cTn id="64" presetID="21" presetClass="entr" presetSubtype="4"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heel(4)">
                                      <p:cBhvr>
                                        <p:cTn id="66"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9" grpId="1" animBg="1"/>
      <p:bldP spid="10" grpId="0" animBg="1"/>
      <p:bldP spid="10" grpId="1" animBg="1"/>
      <p:bldP spid="13" grpId="0" animBg="1"/>
      <p:bldP spid="14" grpId="0"/>
      <p:bldP spid="15" grpId="0" animBg="1"/>
      <p:bldP spid="16" grpId="0"/>
      <p:bldP spid="17" grpId="0" animBg="1"/>
      <p:bldP spid="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As vozes dos sujeitos</a:t>
            </a:r>
            <a:endParaRPr lang="pt-PT" dirty="0"/>
          </a:p>
        </p:txBody>
      </p:sp>
      <p:graphicFrame>
        <p:nvGraphicFramePr>
          <p:cNvPr id="4" name="Marcador de Posição de Conteúdo 3"/>
          <p:cNvGraphicFramePr>
            <a:graphicFrameLocks noGrp="1"/>
          </p:cNvGraphicFramePr>
          <p:nvPr>
            <p:ph idx="1"/>
          </p:nvPr>
        </p:nvGraphicFramePr>
        <p:xfrm>
          <a:off x="228600" y="1600200"/>
          <a:ext cx="8686800" cy="1310640"/>
        </p:xfrm>
        <a:graphic>
          <a:graphicData uri="http://schemas.openxmlformats.org/drawingml/2006/table">
            <a:tbl>
              <a:tblPr firstRow="1" bandRow="1">
                <a:tableStyleId>{3C2FFA5D-87B4-456A-9821-1D502468CF0F}</a:tableStyleId>
              </a:tblPr>
              <a:tblGrid>
                <a:gridCol w="4262967"/>
                <a:gridCol w="1528233"/>
                <a:gridCol w="1447800"/>
                <a:gridCol w="1447800"/>
              </a:tblGrid>
              <a:tr h="370840">
                <a:tc>
                  <a:txBody>
                    <a:bodyPr/>
                    <a:lstStyle/>
                    <a:p>
                      <a:r>
                        <a:rPr lang="pt-PT" sz="2000" dirty="0" smtClean="0"/>
                        <a:t>Competência </a:t>
                      </a:r>
                      <a:r>
                        <a:rPr lang="pt-PT" sz="2000" baseline="0" dirty="0" smtClean="0"/>
                        <a:t>científica</a:t>
                      </a:r>
                      <a:endParaRPr lang="pt-PT" sz="2000" dirty="0"/>
                    </a:p>
                  </a:txBody>
                  <a:tcPr/>
                </a:tc>
                <a:tc>
                  <a:txBody>
                    <a:bodyPr/>
                    <a:lstStyle/>
                    <a:p>
                      <a:pPr algn="ctr"/>
                      <a:r>
                        <a:rPr lang="pt-PT" dirty="0" err="1" smtClean="0"/>
                        <a:t>Profs</a:t>
                      </a:r>
                      <a:r>
                        <a:rPr lang="pt-PT" dirty="0" smtClean="0"/>
                        <a:t> de LE</a:t>
                      </a:r>
                      <a:endParaRPr lang="pt-PT" dirty="0"/>
                    </a:p>
                  </a:txBody>
                  <a:tcPr/>
                </a:tc>
                <a:tc>
                  <a:txBody>
                    <a:bodyPr/>
                    <a:lstStyle/>
                    <a:p>
                      <a:pPr algn="ctr"/>
                      <a:r>
                        <a:rPr lang="pt-PT" dirty="0" err="1" smtClean="0"/>
                        <a:t>Profs</a:t>
                      </a:r>
                      <a:r>
                        <a:rPr lang="pt-PT" dirty="0" smtClean="0"/>
                        <a:t> de LM</a:t>
                      </a:r>
                      <a:endParaRPr lang="pt-PT" dirty="0"/>
                    </a:p>
                  </a:txBody>
                  <a:tcPr/>
                </a:tc>
                <a:tc>
                  <a:txBody>
                    <a:bodyPr/>
                    <a:lstStyle/>
                    <a:p>
                      <a:pPr algn="ctr"/>
                      <a:r>
                        <a:rPr lang="pt-PT" dirty="0" smtClean="0"/>
                        <a:t>Total</a:t>
                      </a:r>
                      <a:endParaRPr lang="pt-PT" dirty="0"/>
                    </a:p>
                  </a:txBody>
                  <a:tcPr/>
                </a:tc>
              </a:tr>
              <a:tr h="370840">
                <a:tc>
                  <a:txBody>
                    <a:bodyPr/>
                    <a:lstStyle/>
                    <a:p>
                      <a:r>
                        <a:rPr lang="pt-PT" dirty="0" smtClean="0"/>
                        <a:t>Conhecimentos </a:t>
                      </a:r>
                      <a:r>
                        <a:rPr lang="pt-PT" dirty="0" err="1" smtClean="0"/>
                        <a:t>actualizados</a:t>
                      </a:r>
                      <a:endParaRPr lang="pt-PT" dirty="0"/>
                    </a:p>
                  </a:txBody>
                  <a:tcPr/>
                </a:tc>
                <a:tc>
                  <a:txBody>
                    <a:bodyPr/>
                    <a:lstStyle/>
                    <a:p>
                      <a:pPr algn="ctr"/>
                      <a:r>
                        <a:rPr lang="pt-PT" sz="2400" b="1" dirty="0" smtClean="0"/>
                        <a:t>5</a:t>
                      </a:r>
                      <a:endParaRPr lang="pt-PT" sz="2400" b="1" dirty="0"/>
                    </a:p>
                  </a:txBody>
                  <a:tcPr/>
                </a:tc>
                <a:tc>
                  <a:txBody>
                    <a:bodyPr/>
                    <a:lstStyle/>
                    <a:p>
                      <a:pPr algn="ctr"/>
                      <a:r>
                        <a:rPr lang="pt-PT" sz="1800" b="0" dirty="0" smtClean="0"/>
                        <a:t>---</a:t>
                      </a:r>
                      <a:endParaRPr lang="pt-PT" sz="1800" b="0" dirty="0"/>
                    </a:p>
                  </a:txBody>
                  <a:tcPr/>
                </a:tc>
                <a:tc>
                  <a:txBody>
                    <a:bodyPr/>
                    <a:lstStyle/>
                    <a:p>
                      <a:pPr algn="ctr"/>
                      <a:r>
                        <a:rPr lang="pt-PT" sz="2400" b="1" dirty="0" smtClean="0"/>
                        <a:t>5</a:t>
                      </a:r>
                      <a:endParaRPr lang="pt-PT" sz="2400" b="1" dirty="0"/>
                    </a:p>
                  </a:txBody>
                  <a:tcPr/>
                </a:tc>
              </a:tr>
              <a:tr h="370840">
                <a:tc>
                  <a:txBody>
                    <a:bodyPr/>
                    <a:lstStyle/>
                    <a:p>
                      <a:r>
                        <a:rPr lang="pt-PT" dirty="0" smtClean="0"/>
                        <a:t>Conhecimentos linguísticos aprofundados</a:t>
                      </a:r>
                      <a:endParaRPr lang="pt-PT" dirty="0"/>
                    </a:p>
                  </a:txBody>
                  <a:tcPr/>
                </a:tc>
                <a:tc>
                  <a:txBody>
                    <a:bodyPr/>
                    <a:lstStyle/>
                    <a:p>
                      <a:pPr algn="ctr"/>
                      <a:r>
                        <a:rPr lang="pt-PT" sz="1800" b="0" dirty="0" smtClean="0"/>
                        <a:t>1</a:t>
                      </a:r>
                      <a:endParaRPr lang="pt-PT" sz="1800" b="0" dirty="0"/>
                    </a:p>
                  </a:txBody>
                  <a:tcPr/>
                </a:tc>
                <a:tc>
                  <a:txBody>
                    <a:bodyPr/>
                    <a:lstStyle/>
                    <a:p>
                      <a:pPr algn="ctr"/>
                      <a:r>
                        <a:rPr lang="pt-PT" sz="2400" b="1" dirty="0" smtClean="0"/>
                        <a:t>2</a:t>
                      </a:r>
                      <a:endParaRPr lang="pt-PT" sz="2400" b="1" dirty="0"/>
                    </a:p>
                  </a:txBody>
                  <a:tcPr/>
                </a:tc>
                <a:tc>
                  <a:txBody>
                    <a:bodyPr/>
                    <a:lstStyle/>
                    <a:p>
                      <a:pPr algn="ctr"/>
                      <a:r>
                        <a:rPr lang="pt-PT" sz="2400" b="1" dirty="0" smtClean="0"/>
                        <a:t>3</a:t>
                      </a:r>
                      <a:endParaRPr lang="pt-PT" sz="2400" b="1" dirty="0"/>
                    </a:p>
                  </a:txBody>
                  <a:tcPr/>
                </a:tc>
              </a:tr>
            </a:tbl>
          </a:graphicData>
        </a:graphic>
      </p:graphicFrame>
      <p:sp>
        <p:nvSpPr>
          <p:cNvPr id="7" name="Chamada rectangular 6"/>
          <p:cNvSpPr/>
          <p:nvPr/>
        </p:nvSpPr>
        <p:spPr>
          <a:xfrm rot="643723">
            <a:off x="325496" y="3257037"/>
            <a:ext cx="3283015" cy="1349281"/>
          </a:xfrm>
          <a:prstGeom prst="wedgeRectCallout">
            <a:avLst>
              <a:gd name="adj1" fmla="val -6767"/>
              <a:gd name="adj2" fmla="val 80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ângulo 7"/>
          <p:cNvSpPr/>
          <p:nvPr/>
        </p:nvSpPr>
        <p:spPr>
          <a:xfrm rot="659655">
            <a:off x="340912" y="3255744"/>
            <a:ext cx="3112136" cy="1323439"/>
          </a:xfrm>
          <a:prstGeom prst="rect">
            <a:avLst/>
          </a:prstGeom>
        </p:spPr>
        <p:txBody>
          <a:bodyPr wrap="square">
            <a:spAutoFit/>
          </a:bodyPr>
          <a:lstStyle/>
          <a:p>
            <a:r>
              <a:rPr lang="pt-PT" sz="1600" b="1" dirty="0" smtClean="0"/>
              <a:t>“o ‘outro lado’ está sempre a mudar e essas mudanças obrigam a uma manutenção / intervenção, recorrendo a novas ‘ferramentas’” [OF3]</a:t>
            </a:r>
          </a:p>
        </p:txBody>
      </p:sp>
      <p:sp>
        <p:nvSpPr>
          <p:cNvPr id="9" name="Chamada rectangular 8"/>
          <p:cNvSpPr/>
          <p:nvPr/>
        </p:nvSpPr>
        <p:spPr>
          <a:xfrm rot="1340964">
            <a:off x="417123" y="5142529"/>
            <a:ext cx="2492352" cy="1483921"/>
          </a:xfrm>
          <a:prstGeom prst="wedgeRectCallout">
            <a:avLst>
              <a:gd name="adj1" fmla="val 2049"/>
              <a:gd name="adj2" fmla="val -635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Rectângulo 9"/>
          <p:cNvSpPr/>
          <p:nvPr/>
        </p:nvSpPr>
        <p:spPr>
          <a:xfrm rot="1301704">
            <a:off x="394098" y="5219617"/>
            <a:ext cx="2551550" cy="1323439"/>
          </a:xfrm>
          <a:prstGeom prst="rect">
            <a:avLst/>
          </a:prstGeom>
        </p:spPr>
        <p:txBody>
          <a:bodyPr wrap="square">
            <a:spAutoFit/>
          </a:bodyPr>
          <a:lstStyle/>
          <a:p>
            <a:r>
              <a:rPr lang="pt-PT" sz="1600" b="1" dirty="0" smtClean="0"/>
              <a:t>“As línguas rejuvenescem, o professor de línguas, tem, igualmente, que rejuvenescer, acompanhar a mudança.” [OF4]</a:t>
            </a:r>
            <a:endParaRPr lang="pt-PT" sz="1600" dirty="0"/>
          </a:p>
        </p:txBody>
      </p:sp>
      <p:sp>
        <p:nvSpPr>
          <p:cNvPr id="11" name="Seta em curva 10"/>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12" name="CaixaDeTexto 11"/>
          <p:cNvSpPr txBox="1"/>
          <p:nvPr/>
        </p:nvSpPr>
        <p:spPr>
          <a:xfrm>
            <a:off x="6858000" y="432137"/>
            <a:ext cx="20574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Papel:</a:t>
            </a:r>
          </a:p>
          <a:p>
            <a:pPr algn="ctr"/>
            <a:r>
              <a:rPr lang="pt-PT" sz="2000" b="1" dirty="0" smtClean="0"/>
              <a:t>Investigador</a:t>
            </a:r>
            <a:endParaRPr lang="pt-PT" sz="2000" b="1" dirty="0"/>
          </a:p>
        </p:txBody>
      </p:sp>
      <p:sp>
        <p:nvSpPr>
          <p:cNvPr id="13" name="Chamada rectangular 12"/>
          <p:cNvSpPr/>
          <p:nvPr/>
        </p:nvSpPr>
        <p:spPr>
          <a:xfrm rot="643723">
            <a:off x="5293539" y="3559593"/>
            <a:ext cx="2049700" cy="926786"/>
          </a:xfrm>
          <a:prstGeom prst="wedgeRectCallout">
            <a:avLst>
              <a:gd name="adj1" fmla="val -6767"/>
              <a:gd name="adj2" fmla="val 8096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14" name="Rectângulo 13"/>
          <p:cNvSpPr/>
          <p:nvPr/>
        </p:nvSpPr>
        <p:spPr>
          <a:xfrm rot="659655">
            <a:off x="5275477" y="3621029"/>
            <a:ext cx="2140725" cy="830997"/>
          </a:xfrm>
          <a:prstGeom prst="rect">
            <a:avLst/>
          </a:prstGeom>
        </p:spPr>
        <p:txBody>
          <a:bodyPr wrap="square">
            <a:spAutoFit/>
          </a:bodyPr>
          <a:lstStyle/>
          <a:p>
            <a:r>
              <a:rPr lang="pt-PT" sz="1600" b="1" dirty="0" smtClean="0"/>
              <a:t>“conhecimento profundo da língua” [CF4]</a:t>
            </a:r>
          </a:p>
        </p:txBody>
      </p:sp>
      <p:sp>
        <p:nvSpPr>
          <p:cNvPr id="15" name="Chamada rectangular 14"/>
          <p:cNvSpPr/>
          <p:nvPr/>
        </p:nvSpPr>
        <p:spPr>
          <a:xfrm rot="20889636">
            <a:off x="5299353" y="4945306"/>
            <a:ext cx="3048000" cy="1463902"/>
          </a:xfrm>
          <a:prstGeom prst="wedgeRectCallout">
            <a:avLst>
              <a:gd name="adj1" fmla="val 666"/>
              <a:gd name="adj2" fmla="val 61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ângulo 15"/>
          <p:cNvSpPr/>
          <p:nvPr/>
        </p:nvSpPr>
        <p:spPr>
          <a:xfrm rot="20889636">
            <a:off x="5361955" y="5015184"/>
            <a:ext cx="2971800" cy="1323439"/>
          </a:xfrm>
          <a:prstGeom prst="rect">
            <a:avLst/>
          </a:prstGeom>
        </p:spPr>
        <p:txBody>
          <a:bodyPr wrap="square">
            <a:spAutoFit/>
          </a:bodyPr>
          <a:lstStyle/>
          <a:p>
            <a:r>
              <a:rPr lang="pt-PT" sz="1600" b="1" dirty="0" smtClean="0"/>
              <a:t>“recorrem a ele [ao professor] para saber como é que se diz isto ou aquilo ou como é que se pronuncia determinado som…” [CF8]</a:t>
            </a:r>
            <a:endParaRPr lang="pt-PT" sz="1600" dirty="0"/>
          </a:p>
        </p:txBody>
      </p:sp>
      <p:sp>
        <p:nvSpPr>
          <p:cNvPr id="17" name="Seta em curva 16"/>
          <p:cNvSpPr/>
          <p:nvPr/>
        </p:nvSpPr>
        <p:spPr>
          <a:xfrm>
            <a:off x="5791200" y="914400"/>
            <a:ext cx="990600" cy="4572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pt-PT">
              <a:solidFill>
                <a:schemeClr val="tx1"/>
              </a:solidFill>
            </a:endParaRPr>
          </a:p>
        </p:txBody>
      </p:sp>
      <p:sp>
        <p:nvSpPr>
          <p:cNvPr id="18" name="CaixaDeTexto 17"/>
          <p:cNvSpPr txBox="1"/>
          <p:nvPr/>
        </p:nvSpPr>
        <p:spPr>
          <a:xfrm>
            <a:off x="6858000" y="76200"/>
            <a:ext cx="205740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000" b="1" dirty="0" smtClean="0"/>
              <a:t>Papéis:</a:t>
            </a:r>
          </a:p>
          <a:p>
            <a:pPr algn="ctr"/>
            <a:r>
              <a:rPr lang="pt-PT" sz="2000" b="1" dirty="0" smtClean="0"/>
              <a:t>Investigador</a:t>
            </a:r>
          </a:p>
          <a:p>
            <a:pPr algn="ctr"/>
            <a:r>
              <a:rPr lang="pt-PT" sz="2000" b="1" dirty="0" smtClean="0"/>
              <a:t>+ </a:t>
            </a:r>
          </a:p>
          <a:p>
            <a:pPr algn="ctr"/>
            <a:r>
              <a:rPr lang="pt-PT" sz="2000" b="1" dirty="0" smtClean="0"/>
              <a:t>Facilitador / guia</a:t>
            </a:r>
            <a:endParaRPr lang="pt-P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heel(4)">
                                      <p:cBhvr>
                                        <p:cTn id="26" dur="2000"/>
                                        <p:tgtEl>
                                          <p:spTgt spid="11"/>
                                        </p:tgtEl>
                                      </p:cBhvr>
                                    </p:animEffect>
                                  </p:childTnLst>
                                </p:cTn>
                              </p:par>
                              <p:par>
                                <p:cTn id="27" presetID="21"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heel(4)">
                                      <p:cBhvr>
                                        <p:cTn id="29" dur="2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11"/>
                                        </p:tgtEl>
                                        <p:attrNameLst>
                                          <p:attrName>ppt_x</p:attrName>
                                        </p:attrNameLst>
                                      </p:cBhvr>
                                      <p:tavLst>
                                        <p:tav tm="0">
                                          <p:val>
                                            <p:strVal val="ppt_x"/>
                                          </p:val>
                                        </p:tav>
                                        <p:tav tm="100000">
                                          <p:val>
                                            <p:strVal val="ppt_x"/>
                                          </p:val>
                                        </p:tav>
                                      </p:tavLst>
                                    </p:anim>
                                    <p:anim calcmode="lin" valueType="num">
                                      <p:cBhvr additive="base">
                                        <p:cTn id="34" dur="500"/>
                                        <p:tgtEl>
                                          <p:spTgt spid="11"/>
                                        </p:tgtEl>
                                        <p:attrNameLst>
                                          <p:attrName>ppt_y</p:attrName>
                                        </p:attrNameLst>
                                      </p:cBhvr>
                                      <p:tavLst>
                                        <p:tav tm="0">
                                          <p:val>
                                            <p:strVal val="ppt_y"/>
                                          </p:val>
                                        </p:tav>
                                        <p:tav tm="100000">
                                          <p:val>
                                            <p:strVal val="1+ppt_h/2"/>
                                          </p:val>
                                        </p:tav>
                                      </p:tavLst>
                                    </p:anim>
                                    <p:set>
                                      <p:cBhvr>
                                        <p:cTn id="35" dur="1" fill="hold">
                                          <p:stCondLst>
                                            <p:cond delay="499"/>
                                          </p:stCondLst>
                                        </p:cTn>
                                        <p:tgtEl>
                                          <p:spTgt spid="11"/>
                                        </p:tgtEl>
                                        <p:attrNameLst>
                                          <p:attrName>style.visibility</p:attrName>
                                        </p:attrNameLst>
                                      </p:cBhvr>
                                      <p:to>
                                        <p:strVal val="hidden"/>
                                      </p:to>
                                    </p:set>
                                  </p:childTnLst>
                                </p:cTn>
                              </p:par>
                              <p:par>
                                <p:cTn id="36" presetID="2" presetClass="exit" presetSubtype="4" fill="hold" grpId="1" nodeType="withEffect">
                                  <p:stCondLst>
                                    <p:cond delay="0"/>
                                  </p:stCondLst>
                                  <p:childTnLst>
                                    <p:anim calcmode="lin" valueType="num">
                                      <p:cBhvr additive="base">
                                        <p:cTn id="37" dur="500"/>
                                        <p:tgtEl>
                                          <p:spTgt spid="12"/>
                                        </p:tgtEl>
                                        <p:attrNameLst>
                                          <p:attrName>ppt_x</p:attrName>
                                        </p:attrNameLst>
                                      </p:cBhvr>
                                      <p:tavLst>
                                        <p:tav tm="0">
                                          <p:val>
                                            <p:strVal val="ppt_x"/>
                                          </p:val>
                                        </p:tav>
                                        <p:tav tm="100000">
                                          <p:val>
                                            <p:strVal val="ppt_x"/>
                                          </p:val>
                                        </p:tav>
                                      </p:tavLst>
                                    </p:anim>
                                    <p:anim calcmode="lin" valueType="num">
                                      <p:cBhvr additive="base">
                                        <p:cTn id="38" dur="500"/>
                                        <p:tgtEl>
                                          <p:spTgt spid="12"/>
                                        </p:tgtEl>
                                        <p:attrNameLst>
                                          <p:attrName>ppt_y</p:attrName>
                                        </p:attrNameLst>
                                      </p:cBhvr>
                                      <p:tavLst>
                                        <p:tav tm="0">
                                          <p:val>
                                            <p:strVal val="ppt_y"/>
                                          </p:val>
                                        </p:tav>
                                        <p:tav tm="100000">
                                          <p:val>
                                            <p:strVal val="1+ppt_h/2"/>
                                          </p:val>
                                        </p:tav>
                                      </p:tavLst>
                                    </p:anim>
                                    <p:set>
                                      <p:cBhvr>
                                        <p:cTn id="39" dur="1" fill="hold">
                                          <p:stCondLst>
                                            <p:cond delay="499"/>
                                          </p:stCondLst>
                                        </p:cTn>
                                        <p:tgtEl>
                                          <p:spTgt spid="1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par>
                          <p:cTn id="50" fill="hold">
                            <p:stCondLst>
                              <p:cond delay="500"/>
                            </p:stCondLst>
                            <p:childTnLst>
                              <p:par>
                                <p:cTn id="51" presetID="2" presetClass="entr" presetSubtype="4"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heel(4)">
                                      <p:cBhvr>
                                        <p:cTn id="63" dur="2000"/>
                                        <p:tgtEl>
                                          <p:spTgt spid="17"/>
                                        </p:tgtEl>
                                      </p:cBhvr>
                                    </p:animEffect>
                                  </p:childTnLst>
                                </p:cTn>
                              </p:par>
                              <p:par>
                                <p:cTn id="64" presetID="21" presetClass="entr" presetSubtype="4"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heel(4)">
                                      <p:cBhvr>
                                        <p:cTn id="66"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1" grpId="1" animBg="1"/>
      <p:bldP spid="12" grpId="0" animBg="1"/>
      <p:bldP spid="12" grpId="1" animBg="1"/>
      <p:bldP spid="13" grpId="0" animBg="1"/>
      <p:bldP spid="14" grpId="0"/>
      <p:bldP spid="15" grpId="0" animBg="1"/>
      <p:bldP spid="16" grpId="0"/>
      <p:bldP spid="17" grpId="0" animBg="1"/>
      <p:bldP spid="1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a:bodyPr>
          <a:lstStyle/>
          <a:p>
            <a:r>
              <a:rPr lang="pt-PT" dirty="0" smtClean="0">
                <a:solidFill>
                  <a:schemeClr val="accent1">
                    <a:lumMod val="75000"/>
                  </a:schemeClr>
                </a:solidFill>
              </a:rPr>
              <a:t>Sobrevalorização da dimensão interventivo-</a:t>
            </a:r>
          </a:p>
          <a:p>
            <a:pPr>
              <a:buNone/>
            </a:pPr>
            <a:r>
              <a:rPr lang="pt-PT" dirty="0" smtClean="0">
                <a:solidFill>
                  <a:schemeClr val="accent1">
                    <a:lumMod val="75000"/>
                  </a:schemeClr>
                </a:solidFill>
              </a:rPr>
              <a:t>	-curricular</a:t>
            </a:r>
            <a:r>
              <a:rPr lang="pt-PT" dirty="0" smtClean="0"/>
              <a:t>:</a:t>
            </a:r>
          </a:p>
          <a:p>
            <a:pPr lvl="1"/>
            <a:r>
              <a:rPr lang="pt-PT" dirty="0" smtClean="0"/>
              <a:t>21 UC relativas aos papéis de gestor e de facilitador/guia (num total de 39 UC);</a:t>
            </a:r>
          </a:p>
          <a:p>
            <a:pPr lvl="1"/>
            <a:r>
              <a:rPr lang="pt-PT" dirty="0" smtClean="0"/>
              <a:t>46 UC relativas à competência pedagógico-</a:t>
            </a:r>
          </a:p>
          <a:p>
            <a:pPr lvl="1">
              <a:buNone/>
            </a:pPr>
            <a:r>
              <a:rPr lang="pt-PT" dirty="0" smtClean="0"/>
              <a:t>	-</a:t>
            </a:r>
            <a:r>
              <a:rPr lang="pt-PT" dirty="0" err="1" smtClean="0"/>
              <a:t>didáctica</a:t>
            </a:r>
            <a:r>
              <a:rPr lang="pt-PT" dirty="0" smtClean="0"/>
              <a:t>.</a:t>
            </a:r>
          </a:p>
          <a:p>
            <a:pPr lvl="1">
              <a:buNone/>
            </a:pPr>
            <a:endParaRPr lang="pt-PT" dirty="0" smtClean="0"/>
          </a:p>
          <a:p>
            <a:pPr lvl="1" algn="ctr">
              <a:buNone/>
            </a:pPr>
            <a:r>
              <a:rPr lang="pt-PT" dirty="0" smtClean="0">
                <a:solidFill>
                  <a:schemeClr val="accent1">
                    <a:lumMod val="75000"/>
                  </a:schemeClr>
                </a:solidFill>
              </a:rPr>
              <a:t>* Visão do professor de línguas ainda muito </a:t>
            </a:r>
            <a:r>
              <a:rPr lang="pt-PT" u="sng" dirty="0" smtClean="0">
                <a:solidFill>
                  <a:schemeClr val="accent1">
                    <a:lumMod val="75000"/>
                  </a:schemeClr>
                </a:solidFill>
              </a:rPr>
              <a:t>tradicional</a:t>
            </a:r>
            <a:r>
              <a:rPr lang="pt-PT" dirty="0" smtClean="0">
                <a:solidFill>
                  <a:schemeClr val="accent1">
                    <a:lumMod val="75000"/>
                  </a:schemeClr>
                </a:solidFill>
              </a:rPr>
              <a:t> e </a:t>
            </a:r>
            <a:r>
              <a:rPr lang="pt-PT" u="sng" dirty="0" smtClean="0">
                <a:solidFill>
                  <a:schemeClr val="accent1">
                    <a:lumMod val="75000"/>
                  </a:schemeClr>
                </a:solidFill>
              </a:rPr>
              <a:t>redutora</a:t>
            </a:r>
            <a:r>
              <a:rPr lang="pt-PT" dirty="0" smtClean="0">
                <a:solidFill>
                  <a:schemeClr val="accent1">
                    <a:lumMod val="75000"/>
                  </a:schemeClr>
                </a:solidFill>
              </a:rPr>
              <a:t> </a:t>
            </a:r>
            <a:r>
              <a:rPr lang="pt-PT" dirty="0" smtClean="0"/>
              <a:t>(quase que circunscrita ao contexto de sala de aula).</a:t>
            </a:r>
          </a:p>
          <a:p>
            <a:pPr lvl="1"/>
            <a:endParaRPr lang="pt-PT" dirty="0" smtClean="0"/>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sp>
        <p:nvSpPr>
          <p:cNvPr id="4" name="Seta para baixo 3"/>
          <p:cNvSpPr/>
          <p:nvPr/>
        </p:nvSpPr>
        <p:spPr>
          <a:xfrm>
            <a:off x="3886200" y="44958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fontScale="92500" lnSpcReduction="10000"/>
          </a:bodyPr>
          <a:lstStyle/>
          <a:p>
            <a:r>
              <a:rPr lang="pt-PT" dirty="0" smtClean="0">
                <a:solidFill>
                  <a:schemeClr val="accent1">
                    <a:lumMod val="75000"/>
                  </a:schemeClr>
                </a:solidFill>
              </a:rPr>
              <a:t>Referências implícitas, nas </a:t>
            </a:r>
            <a:r>
              <a:rPr lang="pt-PT" dirty="0" err="1" smtClean="0">
                <a:solidFill>
                  <a:schemeClr val="accent1">
                    <a:lumMod val="75000"/>
                  </a:schemeClr>
                </a:solidFill>
              </a:rPr>
              <a:t>concepções</a:t>
            </a:r>
            <a:r>
              <a:rPr lang="pt-PT" dirty="0" smtClean="0">
                <a:solidFill>
                  <a:schemeClr val="accent1">
                    <a:lumMod val="75000"/>
                  </a:schemeClr>
                </a:solidFill>
              </a:rPr>
              <a:t> relativas às competências, a papéis fulcrais que não foram tão preconizados nas representações explícitas</a:t>
            </a:r>
            <a:r>
              <a:rPr lang="pt-PT" dirty="0" smtClean="0"/>
              <a:t>:</a:t>
            </a:r>
          </a:p>
          <a:p>
            <a:pPr lvl="1"/>
            <a:r>
              <a:rPr lang="pt-PT" dirty="0" smtClean="0"/>
              <a:t>Mediador / </a:t>
            </a:r>
            <a:r>
              <a:rPr lang="pt-PT" dirty="0" err="1" smtClean="0"/>
              <a:t>actor</a:t>
            </a:r>
            <a:r>
              <a:rPr lang="pt-PT" dirty="0" smtClean="0"/>
              <a:t> social </a:t>
            </a:r>
            <a:r>
              <a:rPr lang="pt-PT" sz="2000" dirty="0" smtClean="0"/>
              <a:t>(competências pedagógico-</a:t>
            </a:r>
            <a:r>
              <a:rPr lang="pt-PT" sz="2000" dirty="0" err="1" smtClean="0"/>
              <a:t>didáctica</a:t>
            </a:r>
            <a:r>
              <a:rPr lang="pt-PT" sz="2000" dirty="0" smtClean="0"/>
              <a:t>, pessoal / interpessoal, intercultural)</a:t>
            </a:r>
            <a:r>
              <a:rPr lang="pt-PT" dirty="0" smtClean="0"/>
              <a:t>;</a:t>
            </a:r>
          </a:p>
          <a:p>
            <a:pPr lvl="1"/>
            <a:r>
              <a:rPr lang="pt-PT" dirty="0" smtClean="0"/>
              <a:t>Investigador </a:t>
            </a:r>
            <a:r>
              <a:rPr lang="pt-PT" sz="2000" dirty="0" smtClean="0"/>
              <a:t>(competências pessoal / interpessoal, intercultural, científica)</a:t>
            </a:r>
            <a:r>
              <a:rPr lang="pt-PT" dirty="0" smtClean="0"/>
              <a:t>.</a:t>
            </a:r>
          </a:p>
          <a:p>
            <a:pPr lvl="1">
              <a:buNone/>
            </a:pPr>
            <a:endParaRPr lang="pt-PT" dirty="0" smtClean="0"/>
          </a:p>
          <a:p>
            <a:pPr lvl="1" algn="ctr">
              <a:buNone/>
            </a:pPr>
            <a:r>
              <a:rPr lang="pt-PT" dirty="0" smtClean="0">
                <a:solidFill>
                  <a:schemeClr val="accent1">
                    <a:lumMod val="75000"/>
                  </a:schemeClr>
                </a:solidFill>
              </a:rPr>
              <a:t>* Visão difusa destes papéis </a:t>
            </a:r>
            <a:r>
              <a:rPr lang="pt-PT" dirty="0" smtClean="0"/>
              <a:t>(dificuldade em os definir e, como tal, em os assumir)</a:t>
            </a:r>
            <a:r>
              <a:rPr lang="pt-PT" dirty="0" smtClean="0">
                <a:solidFill>
                  <a:schemeClr val="accent1">
                    <a:lumMod val="75000"/>
                  </a:schemeClr>
                </a:solidFill>
              </a:rPr>
              <a:t>;</a:t>
            </a:r>
          </a:p>
          <a:p>
            <a:pPr lvl="1" algn="ctr">
              <a:buNone/>
            </a:pPr>
            <a:r>
              <a:rPr lang="pt-PT" dirty="0" smtClean="0">
                <a:solidFill>
                  <a:schemeClr val="accent1">
                    <a:lumMod val="75000"/>
                  </a:schemeClr>
                </a:solidFill>
              </a:rPr>
              <a:t>* Reconhecimento da complexidade implícita à profissão </a:t>
            </a:r>
            <a:r>
              <a:rPr lang="pt-PT" dirty="0" smtClean="0"/>
              <a:t>(transversalidade das competências)</a:t>
            </a:r>
            <a:r>
              <a:rPr lang="pt-PT" dirty="0" smtClean="0">
                <a:solidFill>
                  <a:schemeClr val="accent1">
                    <a:lumMod val="75000"/>
                  </a:schemeClr>
                </a:solidFill>
              </a:rPr>
              <a:t>.</a:t>
            </a:r>
          </a:p>
          <a:p>
            <a:pPr lvl="1"/>
            <a:endParaRPr lang="pt-PT" dirty="0" smtClean="0"/>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sp>
        <p:nvSpPr>
          <p:cNvPr id="4" name="Seta para baixo 3"/>
          <p:cNvSpPr/>
          <p:nvPr/>
        </p:nvSpPr>
        <p:spPr>
          <a:xfrm>
            <a:off x="3810000" y="42672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lnSpcReduction="10000"/>
          </a:bodyPr>
          <a:lstStyle/>
          <a:p>
            <a:r>
              <a:rPr lang="pt-PT" dirty="0" smtClean="0">
                <a:solidFill>
                  <a:schemeClr val="accent1">
                    <a:lumMod val="75000"/>
                  </a:schemeClr>
                </a:solidFill>
              </a:rPr>
              <a:t>Emergência de um papel não contemplado na literatura enquadradora do estudo</a:t>
            </a:r>
            <a:r>
              <a:rPr lang="pt-PT" dirty="0" smtClean="0"/>
              <a:t>:</a:t>
            </a:r>
          </a:p>
          <a:p>
            <a:pPr lvl="1"/>
            <a:r>
              <a:rPr lang="pt-PT" dirty="0" smtClean="0"/>
              <a:t>Comunicador</a:t>
            </a:r>
          </a:p>
          <a:p>
            <a:pPr lvl="1">
              <a:buNone/>
            </a:pPr>
            <a:r>
              <a:rPr lang="pt-PT" dirty="0" smtClean="0"/>
              <a:t> </a:t>
            </a:r>
            <a:r>
              <a:rPr lang="pt-PT" sz="2000" dirty="0" smtClean="0"/>
              <a:t>1 referência explícita nas </a:t>
            </a:r>
            <a:r>
              <a:rPr lang="pt-PT" sz="2000" dirty="0" err="1" smtClean="0"/>
              <a:t>concepções</a:t>
            </a:r>
            <a:r>
              <a:rPr lang="pt-PT" sz="2000" dirty="0" smtClean="0"/>
              <a:t> relativas aos papéis (prof. de LM)</a:t>
            </a:r>
            <a:endParaRPr lang="pt-PT" sz="2000" dirty="0" smtClean="0">
              <a:sym typeface="Wingdings" pitchFamily="2" charset="2"/>
            </a:endParaRPr>
          </a:p>
          <a:p>
            <a:pPr lvl="1">
              <a:buNone/>
            </a:pPr>
            <a:r>
              <a:rPr lang="pt-PT" sz="2000" dirty="0" smtClean="0">
                <a:sym typeface="Wingdings" pitchFamily="2" charset="2"/>
              </a:rPr>
              <a:t>2 referências implícitas nas </a:t>
            </a:r>
            <a:r>
              <a:rPr lang="pt-PT" sz="2000" dirty="0" err="1" smtClean="0">
                <a:sym typeface="Wingdings" pitchFamily="2" charset="2"/>
              </a:rPr>
              <a:t>concepções</a:t>
            </a:r>
            <a:r>
              <a:rPr lang="pt-PT" sz="2000" dirty="0" smtClean="0">
                <a:sym typeface="Wingdings" pitchFamily="2" charset="2"/>
              </a:rPr>
              <a:t> relativas às competências mais valorizadas pelos sujeitos</a:t>
            </a:r>
            <a:endParaRPr lang="pt-PT" sz="2000" dirty="0" smtClean="0"/>
          </a:p>
          <a:p>
            <a:pPr lvl="1">
              <a:buNone/>
            </a:pPr>
            <a:endParaRPr lang="pt-PT" dirty="0" smtClean="0"/>
          </a:p>
          <a:p>
            <a:pPr lvl="1" algn="ctr">
              <a:buNone/>
            </a:pPr>
            <a:endParaRPr lang="pt-PT" dirty="0" smtClean="0">
              <a:solidFill>
                <a:schemeClr val="accent1">
                  <a:lumMod val="75000"/>
                </a:schemeClr>
              </a:solidFill>
            </a:endParaRPr>
          </a:p>
          <a:p>
            <a:pPr lvl="1">
              <a:buNone/>
            </a:pPr>
            <a:r>
              <a:rPr lang="pt-PT" dirty="0" smtClean="0">
                <a:solidFill>
                  <a:schemeClr val="accent1">
                    <a:lumMod val="75000"/>
                  </a:schemeClr>
                </a:solidFill>
              </a:rPr>
              <a:t>* Valorização da </a:t>
            </a:r>
            <a:r>
              <a:rPr lang="pt-PT" u="sng" dirty="0" smtClean="0">
                <a:solidFill>
                  <a:schemeClr val="accent1">
                    <a:lumMod val="75000"/>
                  </a:schemeClr>
                </a:solidFill>
              </a:rPr>
              <a:t>abordagem comunicativa </a:t>
            </a:r>
            <a:r>
              <a:rPr lang="pt-PT" dirty="0" smtClean="0">
                <a:solidFill>
                  <a:schemeClr val="accent1">
                    <a:lumMod val="75000"/>
                  </a:schemeClr>
                </a:solidFill>
              </a:rPr>
              <a:t>nas </a:t>
            </a:r>
            <a:r>
              <a:rPr lang="pt-PT" dirty="0" err="1" smtClean="0">
                <a:solidFill>
                  <a:schemeClr val="accent1">
                    <a:lumMod val="75000"/>
                  </a:schemeClr>
                </a:solidFill>
              </a:rPr>
              <a:t>concepções</a:t>
            </a:r>
            <a:r>
              <a:rPr lang="pt-PT" dirty="0" smtClean="0">
                <a:solidFill>
                  <a:schemeClr val="accent1">
                    <a:lumMod val="75000"/>
                  </a:schemeClr>
                </a:solidFill>
              </a:rPr>
              <a:t> dos professores e da </a:t>
            </a:r>
            <a:r>
              <a:rPr lang="pt-PT" dirty="0" err="1" smtClean="0">
                <a:solidFill>
                  <a:schemeClr val="accent1">
                    <a:lumMod val="75000"/>
                  </a:schemeClr>
                </a:solidFill>
              </a:rPr>
              <a:t>concepção</a:t>
            </a:r>
            <a:r>
              <a:rPr lang="pt-PT" dirty="0" smtClean="0">
                <a:solidFill>
                  <a:schemeClr val="accent1">
                    <a:lumMod val="75000"/>
                  </a:schemeClr>
                </a:solidFill>
              </a:rPr>
              <a:t> de </a:t>
            </a:r>
            <a:r>
              <a:rPr lang="pt-PT" u="sng" dirty="0" smtClean="0">
                <a:solidFill>
                  <a:schemeClr val="accent1">
                    <a:lumMod val="75000"/>
                  </a:schemeClr>
                </a:solidFill>
              </a:rPr>
              <a:t>língua como instrumento de comunicação</a:t>
            </a:r>
            <a:r>
              <a:rPr lang="pt-PT" u="sng" dirty="0" smtClean="0"/>
              <a:t> </a:t>
            </a:r>
          </a:p>
          <a:p>
            <a:pPr lvl="1" algn="ctr">
              <a:buNone/>
            </a:pPr>
            <a:r>
              <a:rPr lang="pt-PT" dirty="0" smtClean="0"/>
              <a:t>	(fase da </a:t>
            </a:r>
            <a:r>
              <a:rPr lang="pt-PT" dirty="0" err="1" smtClean="0"/>
              <a:t>Didáctica</a:t>
            </a:r>
            <a:r>
              <a:rPr lang="pt-PT" dirty="0" smtClean="0"/>
              <a:t> Específica).</a:t>
            </a:r>
          </a:p>
          <a:p>
            <a:pPr lvl="1"/>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sp>
        <p:nvSpPr>
          <p:cNvPr id="4" name="Seta para baixo 3"/>
          <p:cNvSpPr/>
          <p:nvPr/>
        </p:nvSpPr>
        <p:spPr>
          <a:xfrm>
            <a:off x="3886200" y="388620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a:bodyPr>
          <a:lstStyle/>
          <a:p>
            <a:r>
              <a:rPr lang="pt-PT" dirty="0" smtClean="0">
                <a:solidFill>
                  <a:schemeClr val="accent1">
                    <a:lumMod val="75000"/>
                  </a:schemeClr>
                </a:solidFill>
              </a:rPr>
              <a:t>Não referência a papéis fulcrais</a:t>
            </a:r>
            <a:r>
              <a:rPr lang="pt-PT" dirty="0" smtClean="0"/>
              <a:t>:</a:t>
            </a:r>
          </a:p>
          <a:p>
            <a:pPr lvl="1"/>
            <a:r>
              <a:rPr lang="pt-PT" dirty="0" smtClean="0"/>
              <a:t>Colaborador </a:t>
            </a:r>
            <a:r>
              <a:rPr lang="pt-PT" sz="2000" dirty="0" smtClean="0"/>
              <a:t>(algumas referências implícitas nas competências atribuídas aos professores)</a:t>
            </a:r>
            <a:r>
              <a:rPr lang="pt-PT" dirty="0" smtClean="0"/>
              <a:t>;</a:t>
            </a:r>
          </a:p>
          <a:p>
            <a:pPr lvl="1">
              <a:buNone/>
            </a:pPr>
            <a:endParaRPr lang="pt-PT" dirty="0" smtClean="0"/>
          </a:p>
          <a:p>
            <a:pPr lvl="1" algn="ctr">
              <a:buNone/>
            </a:pPr>
            <a:r>
              <a:rPr lang="pt-PT" dirty="0" smtClean="0">
                <a:solidFill>
                  <a:schemeClr val="accent1">
                    <a:lumMod val="75000"/>
                  </a:schemeClr>
                </a:solidFill>
              </a:rPr>
              <a:t>* Visão ‘solitária’ da profissão </a:t>
            </a:r>
            <a:r>
              <a:rPr lang="pt-PT" dirty="0" smtClean="0"/>
              <a:t>(dificuldade em trabalhar em equipa com outros professores)</a:t>
            </a:r>
            <a:r>
              <a:rPr lang="pt-PT" dirty="0" smtClean="0">
                <a:solidFill>
                  <a:schemeClr val="accent1">
                    <a:lumMod val="75000"/>
                  </a:schemeClr>
                </a:solidFill>
              </a:rPr>
              <a:t>;</a:t>
            </a:r>
          </a:p>
          <a:p>
            <a:pPr lvl="1" algn="ctr">
              <a:buNone/>
            </a:pPr>
            <a:endParaRPr lang="pt-PT" dirty="0" smtClean="0">
              <a:solidFill>
                <a:schemeClr val="accent1">
                  <a:lumMod val="75000"/>
                </a:schemeClr>
              </a:solidFill>
            </a:endParaRPr>
          </a:p>
          <a:p>
            <a:pPr lvl="1"/>
            <a:r>
              <a:rPr lang="pt-PT" dirty="0" smtClean="0"/>
              <a:t>Avaliador </a:t>
            </a:r>
            <a:r>
              <a:rPr lang="pt-PT" sz="2000" dirty="0" smtClean="0"/>
              <a:t>(inexistência de qualquer referência)</a:t>
            </a:r>
            <a:r>
              <a:rPr lang="pt-PT" dirty="0" smtClean="0"/>
              <a:t>.</a:t>
            </a:r>
          </a:p>
          <a:p>
            <a:pPr lvl="1"/>
            <a:endParaRPr lang="pt-PT" dirty="0" smtClean="0"/>
          </a:p>
          <a:p>
            <a:pPr lvl="1">
              <a:buNone/>
            </a:pPr>
            <a:r>
              <a:rPr lang="pt-PT" dirty="0" smtClean="0">
                <a:solidFill>
                  <a:schemeClr val="accent1">
                    <a:lumMod val="75000"/>
                  </a:schemeClr>
                </a:solidFill>
              </a:rPr>
              <a:t>* Papel dado como adquirido </a:t>
            </a:r>
            <a:r>
              <a:rPr lang="pt-PT" dirty="0" smtClean="0"/>
              <a:t>e, por isso, esquecido?</a:t>
            </a:r>
          </a:p>
          <a:p>
            <a:pPr lvl="1"/>
            <a:endParaRPr lang="pt-PT" dirty="0" smtClean="0"/>
          </a:p>
          <a:p>
            <a:pPr lvl="1">
              <a:buNone/>
            </a:pPr>
            <a:endParaRPr lang="pt-PT" dirty="0" smtClean="0"/>
          </a:p>
          <a:p>
            <a:pPr lvl="1"/>
            <a:endParaRPr lang="pt-PT" dirty="0" smtClean="0"/>
          </a:p>
          <a:p>
            <a:pPr lvl="1">
              <a:buNone/>
            </a:pPr>
            <a:endParaRPr lang="pt-PT" dirty="0" smtClean="0"/>
          </a:p>
        </p:txBody>
      </p:sp>
      <p:sp>
        <p:nvSpPr>
          <p:cNvPr id="4" name="Seta para baixo 3"/>
          <p:cNvSpPr/>
          <p:nvPr/>
        </p:nvSpPr>
        <p:spPr>
          <a:xfrm>
            <a:off x="3886200" y="32004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3810000" y="56388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a:bodyPr>
          <a:lstStyle/>
          <a:p>
            <a:r>
              <a:rPr lang="pt-PT" dirty="0" smtClean="0">
                <a:solidFill>
                  <a:schemeClr val="accent1">
                    <a:lumMod val="75000"/>
                  </a:schemeClr>
                </a:solidFill>
              </a:rPr>
              <a:t>Desvalorização de competências fulcrais</a:t>
            </a:r>
            <a:r>
              <a:rPr lang="pt-PT" dirty="0" smtClean="0"/>
              <a:t>:</a:t>
            </a:r>
          </a:p>
          <a:p>
            <a:pPr lvl="1"/>
            <a:r>
              <a:rPr lang="pt-PT" dirty="0" smtClean="0"/>
              <a:t>Crítica </a:t>
            </a:r>
            <a:r>
              <a:rPr lang="pt-PT" sz="2000" dirty="0" smtClean="0"/>
              <a:t>(2 UC referentes a </a:t>
            </a:r>
            <a:r>
              <a:rPr lang="pt-PT" sz="2000" i="1" dirty="0" smtClean="0"/>
              <a:t>espírito crítico</a:t>
            </a:r>
            <a:r>
              <a:rPr lang="pt-PT" sz="2000" dirty="0" smtClean="0"/>
              <a:t>, feitas pelo mesmo sujeito)</a:t>
            </a:r>
            <a:r>
              <a:rPr lang="pt-PT" dirty="0" smtClean="0"/>
              <a:t>; </a:t>
            </a:r>
          </a:p>
          <a:p>
            <a:pPr lvl="1" algn="ctr">
              <a:buNone/>
            </a:pPr>
            <a:endParaRPr lang="pt-PT" dirty="0" smtClean="0">
              <a:solidFill>
                <a:schemeClr val="accent1">
                  <a:lumMod val="75000"/>
                </a:schemeClr>
              </a:solidFill>
            </a:endParaRPr>
          </a:p>
          <a:p>
            <a:pPr lvl="1" algn="ctr">
              <a:buNone/>
            </a:pPr>
            <a:r>
              <a:rPr lang="pt-PT" dirty="0" smtClean="0">
                <a:solidFill>
                  <a:schemeClr val="accent1">
                    <a:lumMod val="75000"/>
                  </a:schemeClr>
                </a:solidFill>
              </a:rPr>
              <a:t>* Visão do profissão como ‘executor’ acrítico das </a:t>
            </a:r>
            <a:r>
              <a:rPr lang="pt-PT" dirty="0" err="1" smtClean="0">
                <a:solidFill>
                  <a:schemeClr val="accent1">
                    <a:lumMod val="75000"/>
                  </a:schemeClr>
                </a:solidFill>
              </a:rPr>
              <a:t>directrizes</a:t>
            </a:r>
            <a:r>
              <a:rPr lang="pt-PT" dirty="0" smtClean="0">
                <a:solidFill>
                  <a:schemeClr val="accent1">
                    <a:lumMod val="75000"/>
                  </a:schemeClr>
                </a:solidFill>
              </a:rPr>
              <a:t> emanadas do Ministério da Educação;</a:t>
            </a:r>
          </a:p>
          <a:p>
            <a:pPr lvl="1" algn="ctr">
              <a:buNone/>
            </a:pPr>
            <a:endParaRPr lang="pt-PT" dirty="0" smtClean="0">
              <a:solidFill>
                <a:schemeClr val="accent1">
                  <a:lumMod val="75000"/>
                </a:schemeClr>
              </a:solidFill>
            </a:endParaRPr>
          </a:p>
          <a:p>
            <a:pPr lvl="1"/>
            <a:r>
              <a:rPr lang="pt-PT" dirty="0" smtClean="0"/>
              <a:t>Digital </a:t>
            </a:r>
            <a:r>
              <a:rPr lang="pt-PT" sz="2000" dirty="0" smtClean="0"/>
              <a:t>(2 UC referentes ao </a:t>
            </a:r>
            <a:r>
              <a:rPr lang="pt-PT" sz="2000" i="1" dirty="0" smtClean="0"/>
              <a:t>domínio e utilização das TIC</a:t>
            </a:r>
            <a:r>
              <a:rPr lang="pt-PT" sz="2000" dirty="0" smtClean="0"/>
              <a:t>, feitas pelo mesmo sujeito)</a:t>
            </a:r>
            <a:r>
              <a:rPr lang="pt-PT" dirty="0" smtClean="0"/>
              <a:t>.</a:t>
            </a:r>
          </a:p>
          <a:p>
            <a:pPr lvl="1">
              <a:buNone/>
            </a:pPr>
            <a:r>
              <a:rPr lang="pt-PT" dirty="0" smtClean="0">
                <a:solidFill>
                  <a:schemeClr val="accent1">
                    <a:lumMod val="75000"/>
                  </a:schemeClr>
                </a:solidFill>
              </a:rPr>
              <a:t>* Resistências ao recurso às TIC na sua </a:t>
            </a:r>
            <a:r>
              <a:rPr lang="pt-PT" dirty="0" err="1" smtClean="0">
                <a:solidFill>
                  <a:schemeClr val="accent1">
                    <a:lumMod val="75000"/>
                  </a:schemeClr>
                </a:solidFill>
              </a:rPr>
              <a:t>acção</a:t>
            </a:r>
            <a:r>
              <a:rPr lang="pt-PT" dirty="0" smtClean="0">
                <a:solidFill>
                  <a:schemeClr val="accent1">
                    <a:lumMod val="75000"/>
                  </a:schemeClr>
                </a:solidFill>
              </a:rPr>
              <a:t> profissional.</a:t>
            </a:r>
            <a:endParaRPr lang="pt-PT" dirty="0" smtClean="0"/>
          </a:p>
          <a:p>
            <a:pPr lvl="1"/>
            <a:endParaRPr lang="pt-PT" dirty="0" smtClean="0"/>
          </a:p>
          <a:p>
            <a:pPr lvl="1">
              <a:buNone/>
            </a:pPr>
            <a:endParaRPr lang="pt-PT" dirty="0" smtClean="0"/>
          </a:p>
          <a:p>
            <a:pPr lvl="1"/>
            <a:endParaRPr lang="pt-PT" dirty="0" smtClean="0"/>
          </a:p>
          <a:p>
            <a:pPr lvl="1">
              <a:buNone/>
            </a:pPr>
            <a:endParaRPr lang="pt-PT" dirty="0" smtClean="0"/>
          </a:p>
        </p:txBody>
      </p:sp>
      <p:sp>
        <p:nvSpPr>
          <p:cNvPr id="4" name="Seta para baixo 3"/>
          <p:cNvSpPr/>
          <p:nvPr/>
        </p:nvSpPr>
        <p:spPr>
          <a:xfrm>
            <a:off x="3810000" y="26670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3810000" y="51816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Implicações</a:t>
            </a:r>
            <a:endParaRPr lang="pt-PT" dirty="0"/>
          </a:p>
        </p:txBody>
      </p:sp>
      <p:sp>
        <p:nvSpPr>
          <p:cNvPr id="3" name="Marcador de Posição de Conteúdo 2"/>
          <p:cNvSpPr>
            <a:spLocks noGrp="1"/>
          </p:cNvSpPr>
          <p:nvPr>
            <p:ph idx="1"/>
          </p:nvPr>
        </p:nvSpPr>
        <p:spPr/>
        <p:txBody>
          <a:bodyPr/>
          <a:lstStyle/>
          <a:p>
            <a:r>
              <a:rPr lang="pt-PT" dirty="0" smtClean="0"/>
              <a:t>Intenso </a:t>
            </a:r>
            <a:r>
              <a:rPr lang="pt-PT" dirty="0" smtClean="0">
                <a:solidFill>
                  <a:schemeClr val="accent1">
                    <a:lumMod val="75000"/>
                  </a:schemeClr>
                </a:solidFill>
              </a:rPr>
              <a:t>esforço político-educativo </a:t>
            </a:r>
            <a:r>
              <a:rPr lang="pt-PT" dirty="0" smtClean="0"/>
              <a:t>para implementar uma educação plurilingue e intercultural;</a:t>
            </a:r>
          </a:p>
          <a:p>
            <a:endParaRPr lang="pt-PT" dirty="0" smtClean="0"/>
          </a:p>
          <a:p>
            <a:r>
              <a:rPr lang="pt-PT" dirty="0" smtClean="0">
                <a:solidFill>
                  <a:schemeClr val="tx2">
                    <a:lumMod val="25000"/>
                  </a:schemeClr>
                </a:solidFill>
              </a:rPr>
              <a:t>Mudanças paradigmáticas no campo epistemológico da Didáctica de Línguas (DL).</a:t>
            </a:r>
            <a:endParaRPr lang="pt-PT" dirty="0">
              <a:solidFill>
                <a:schemeClr val="tx2">
                  <a:lumMod val="2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a:bodyPr>
          <a:lstStyle/>
          <a:p>
            <a:r>
              <a:rPr lang="pt-PT" dirty="0" smtClean="0">
                <a:solidFill>
                  <a:schemeClr val="accent1">
                    <a:lumMod val="75000"/>
                  </a:schemeClr>
                </a:solidFill>
              </a:rPr>
              <a:t>Convergências entre </a:t>
            </a:r>
            <a:r>
              <a:rPr lang="pt-PT" dirty="0" err="1" smtClean="0">
                <a:solidFill>
                  <a:schemeClr val="accent1">
                    <a:lumMod val="75000"/>
                  </a:schemeClr>
                </a:solidFill>
              </a:rPr>
              <a:t>profs</a:t>
            </a:r>
            <a:r>
              <a:rPr lang="pt-PT" dirty="0" smtClean="0">
                <a:solidFill>
                  <a:schemeClr val="accent1">
                    <a:lumMod val="75000"/>
                  </a:schemeClr>
                </a:solidFill>
              </a:rPr>
              <a:t> de LE e de LM</a:t>
            </a:r>
            <a:r>
              <a:rPr lang="pt-PT" dirty="0" smtClean="0"/>
              <a:t>:</a:t>
            </a:r>
          </a:p>
          <a:p>
            <a:pPr lvl="1"/>
            <a:r>
              <a:rPr lang="pt-PT" dirty="0" smtClean="0"/>
              <a:t>Representações relativas à dimensão pessoal bastante equilibradas, embora pouco valorizadas</a:t>
            </a:r>
          </a:p>
          <a:p>
            <a:pPr lvl="1" algn="ctr">
              <a:buNone/>
            </a:pPr>
            <a:endParaRPr lang="pt-PT" dirty="0" smtClean="0">
              <a:solidFill>
                <a:schemeClr val="accent1">
                  <a:lumMod val="75000"/>
                </a:schemeClr>
              </a:solidFill>
            </a:endParaRPr>
          </a:p>
          <a:p>
            <a:pPr lvl="1" algn="ctr">
              <a:buNone/>
            </a:pPr>
            <a:r>
              <a:rPr lang="pt-PT" dirty="0" smtClean="0"/>
              <a:t>* 4 UC relativas ao papel de investigador da parte de </a:t>
            </a:r>
            <a:r>
              <a:rPr lang="pt-PT" dirty="0" err="1" smtClean="0"/>
              <a:t>profs</a:t>
            </a:r>
            <a:r>
              <a:rPr lang="pt-PT" dirty="0" smtClean="0"/>
              <a:t> de LE e 3 da parte de </a:t>
            </a:r>
            <a:r>
              <a:rPr lang="pt-PT" dirty="0" err="1" smtClean="0"/>
              <a:t>profs</a:t>
            </a:r>
            <a:r>
              <a:rPr lang="pt-PT" dirty="0" smtClean="0"/>
              <a:t> de LM;</a:t>
            </a:r>
          </a:p>
          <a:p>
            <a:pPr lvl="1">
              <a:buNone/>
            </a:pPr>
            <a:endParaRPr lang="pt-PT" dirty="0" smtClean="0"/>
          </a:p>
          <a:p>
            <a:pPr lvl="1" algn="ctr">
              <a:buNone/>
            </a:pPr>
            <a:r>
              <a:rPr lang="pt-PT" dirty="0" smtClean="0"/>
              <a:t>Ambos os grupos de </a:t>
            </a:r>
            <a:r>
              <a:rPr lang="pt-PT" dirty="0" err="1" smtClean="0"/>
              <a:t>profs</a:t>
            </a:r>
            <a:r>
              <a:rPr lang="pt-PT" dirty="0" smtClean="0"/>
              <a:t> </a:t>
            </a:r>
            <a:r>
              <a:rPr lang="pt-PT" dirty="0" smtClean="0">
                <a:solidFill>
                  <a:schemeClr val="accent1">
                    <a:lumMod val="75000"/>
                  </a:schemeClr>
                </a:solidFill>
              </a:rPr>
              <a:t>desvalorizam a dimensão pessoal da identidade profissional docente</a:t>
            </a:r>
            <a:r>
              <a:rPr lang="pt-PT" dirty="0" smtClean="0"/>
              <a:t>.</a:t>
            </a:r>
          </a:p>
          <a:p>
            <a:pPr lvl="1"/>
            <a:endParaRPr lang="pt-PT" dirty="0" smtClean="0"/>
          </a:p>
          <a:p>
            <a:pPr lvl="1">
              <a:buNone/>
            </a:pPr>
            <a:endParaRPr lang="pt-PT" dirty="0" smtClean="0"/>
          </a:p>
        </p:txBody>
      </p:sp>
      <p:sp>
        <p:nvSpPr>
          <p:cNvPr id="4" name="Seta para baixo 3"/>
          <p:cNvSpPr/>
          <p:nvPr/>
        </p:nvSpPr>
        <p:spPr>
          <a:xfrm>
            <a:off x="3810000" y="32004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Seta para baixo 4"/>
          <p:cNvSpPr/>
          <p:nvPr/>
        </p:nvSpPr>
        <p:spPr>
          <a:xfrm>
            <a:off x="3810000" y="46482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lnSpcReduction="10000"/>
          </a:bodyPr>
          <a:lstStyle/>
          <a:p>
            <a:r>
              <a:rPr lang="pt-PT" dirty="0" smtClean="0">
                <a:solidFill>
                  <a:schemeClr val="accent1">
                    <a:lumMod val="75000"/>
                  </a:schemeClr>
                </a:solidFill>
              </a:rPr>
              <a:t>Divergências entre </a:t>
            </a:r>
            <a:r>
              <a:rPr lang="pt-PT" dirty="0" err="1" smtClean="0">
                <a:solidFill>
                  <a:schemeClr val="accent1">
                    <a:lumMod val="75000"/>
                  </a:schemeClr>
                </a:solidFill>
              </a:rPr>
              <a:t>profs</a:t>
            </a:r>
            <a:r>
              <a:rPr lang="pt-PT" dirty="0" smtClean="0">
                <a:solidFill>
                  <a:schemeClr val="accent1">
                    <a:lumMod val="75000"/>
                  </a:schemeClr>
                </a:solidFill>
              </a:rPr>
              <a:t> de LE e de LM</a:t>
            </a:r>
            <a:r>
              <a:rPr lang="pt-PT" dirty="0" smtClean="0"/>
              <a:t>:</a:t>
            </a:r>
          </a:p>
          <a:p>
            <a:pPr lvl="1"/>
            <a:r>
              <a:rPr lang="pt-PT" dirty="0" err="1" smtClean="0"/>
              <a:t>Profs</a:t>
            </a:r>
            <a:r>
              <a:rPr lang="pt-PT" dirty="0" smtClean="0"/>
              <a:t> de LE enfatizam fortemente a dimensão interventivo-curricular</a:t>
            </a:r>
          </a:p>
          <a:p>
            <a:pPr lvl="1" algn="ctr">
              <a:buNone/>
            </a:pPr>
            <a:r>
              <a:rPr lang="pt-PT" sz="2200" dirty="0" smtClean="0"/>
              <a:t>* 15 UC explícitas relativas aos papéis de gestor e de facilitador / guia (contra 6 UC dos de LM);</a:t>
            </a:r>
          </a:p>
          <a:p>
            <a:pPr lvl="1" algn="ctr">
              <a:buNone/>
            </a:pPr>
            <a:r>
              <a:rPr lang="pt-PT" sz="2200" dirty="0" smtClean="0"/>
              <a:t>* 35 UC relativas à competência pedagógico-</a:t>
            </a:r>
            <a:r>
              <a:rPr lang="pt-PT" sz="2200" dirty="0" err="1" smtClean="0"/>
              <a:t>didáctica</a:t>
            </a:r>
            <a:r>
              <a:rPr lang="pt-PT" sz="2200" dirty="0" smtClean="0"/>
              <a:t> (contra 14 UC dos de LM).</a:t>
            </a:r>
          </a:p>
          <a:p>
            <a:pPr lvl="1">
              <a:buNone/>
            </a:pPr>
            <a:endParaRPr lang="pt-PT" dirty="0" smtClean="0"/>
          </a:p>
          <a:p>
            <a:pPr lvl="1" algn="ctr">
              <a:buNone/>
            </a:pPr>
            <a:endParaRPr lang="pt-PT" dirty="0" smtClean="0"/>
          </a:p>
          <a:p>
            <a:pPr lvl="1" algn="ctr">
              <a:buNone/>
            </a:pPr>
            <a:r>
              <a:rPr lang="pt-PT" dirty="0" smtClean="0">
                <a:solidFill>
                  <a:schemeClr val="accent1">
                    <a:lumMod val="75000"/>
                  </a:schemeClr>
                </a:solidFill>
              </a:rPr>
              <a:t>Ênfase da </a:t>
            </a:r>
            <a:r>
              <a:rPr lang="pt-PT" dirty="0" err="1" smtClean="0">
                <a:solidFill>
                  <a:schemeClr val="accent1">
                    <a:lumMod val="75000"/>
                  </a:schemeClr>
                </a:solidFill>
              </a:rPr>
              <a:t>concepção</a:t>
            </a:r>
            <a:r>
              <a:rPr lang="pt-PT" dirty="0" smtClean="0">
                <a:solidFill>
                  <a:schemeClr val="accent1">
                    <a:lumMod val="75000"/>
                  </a:schemeClr>
                </a:solidFill>
              </a:rPr>
              <a:t> tradicional do professor de línguas e da língua como </a:t>
            </a:r>
            <a:r>
              <a:rPr lang="pt-PT" dirty="0" err="1" smtClean="0">
                <a:solidFill>
                  <a:schemeClr val="accent1">
                    <a:lumMod val="75000"/>
                  </a:schemeClr>
                </a:solidFill>
              </a:rPr>
              <a:t>objecto</a:t>
            </a:r>
            <a:r>
              <a:rPr lang="pt-PT" dirty="0" smtClean="0">
                <a:solidFill>
                  <a:schemeClr val="accent1">
                    <a:lumMod val="75000"/>
                  </a:schemeClr>
                </a:solidFill>
              </a:rPr>
              <a:t> de ensino/aprendizagem</a:t>
            </a:r>
            <a:r>
              <a:rPr lang="pt-PT" dirty="0" smtClean="0"/>
              <a:t>.</a:t>
            </a:r>
          </a:p>
          <a:p>
            <a:pPr lvl="1"/>
            <a:endParaRPr lang="pt-PT" dirty="0" smtClean="0"/>
          </a:p>
          <a:p>
            <a:pPr lvl="1">
              <a:buNone/>
            </a:pPr>
            <a:endParaRPr lang="pt-PT" dirty="0" smtClean="0"/>
          </a:p>
        </p:txBody>
      </p:sp>
      <p:sp>
        <p:nvSpPr>
          <p:cNvPr id="5" name="Seta para baixo 4"/>
          <p:cNvSpPr/>
          <p:nvPr/>
        </p:nvSpPr>
        <p:spPr>
          <a:xfrm>
            <a:off x="3733800" y="42672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Apontamentos finais…</a:t>
            </a:r>
            <a:endParaRPr lang="pt-PT" dirty="0"/>
          </a:p>
        </p:txBody>
      </p:sp>
      <p:sp>
        <p:nvSpPr>
          <p:cNvPr id="3" name="Marcador de Posição de Conteúdo 2"/>
          <p:cNvSpPr>
            <a:spLocks noGrp="1"/>
          </p:cNvSpPr>
          <p:nvPr>
            <p:ph idx="1"/>
          </p:nvPr>
        </p:nvSpPr>
        <p:spPr>
          <a:xfrm>
            <a:off x="457200" y="1600201"/>
            <a:ext cx="8229600" cy="5257800"/>
          </a:xfrm>
        </p:spPr>
        <p:txBody>
          <a:bodyPr>
            <a:normAutofit fontScale="92500" lnSpcReduction="20000"/>
          </a:bodyPr>
          <a:lstStyle/>
          <a:p>
            <a:r>
              <a:rPr lang="pt-PT" dirty="0" smtClean="0">
                <a:solidFill>
                  <a:schemeClr val="accent1">
                    <a:lumMod val="75000"/>
                  </a:schemeClr>
                </a:solidFill>
              </a:rPr>
              <a:t>Divergências entre </a:t>
            </a:r>
            <a:r>
              <a:rPr lang="pt-PT" dirty="0" err="1" smtClean="0">
                <a:solidFill>
                  <a:schemeClr val="accent1">
                    <a:lumMod val="75000"/>
                  </a:schemeClr>
                </a:solidFill>
              </a:rPr>
              <a:t>profs</a:t>
            </a:r>
            <a:r>
              <a:rPr lang="pt-PT" dirty="0" smtClean="0">
                <a:solidFill>
                  <a:schemeClr val="accent1">
                    <a:lumMod val="75000"/>
                  </a:schemeClr>
                </a:solidFill>
              </a:rPr>
              <a:t> de LE e de LM</a:t>
            </a:r>
            <a:r>
              <a:rPr lang="pt-PT" dirty="0" smtClean="0"/>
              <a:t>:</a:t>
            </a:r>
          </a:p>
          <a:p>
            <a:pPr lvl="1"/>
            <a:r>
              <a:rPr lang="pt-PT" dirty="0" err="1" smtClean="0"/>
              <a:t>Profs</a:t>
            </a:r>
            <a:r>
              <a:rPr lang="pt-PT" dirty="0" smtClean="0"/>
              <a:t> de LM atribuem maior importância à dimensão político-social do que os de LE</a:t>
            </a:r>
          </a:p>
          <a:p>
            <a:pPr lvl="1"/>
            <a:endParaRPr lang="pt-PT" dirty="0" smtClean="0"/>
          </a:p>
          <a:p>
            <a:pPr lvl="1" algn="ctr">
              <a:buNone/>
            </a:pPr>
            <a:r>
              <a:rPr lang="pt-PT" sz="2400" dirty="0" smtClean="0"/>
              <a:t>* 6 UC explícitas relativas aos papéis mediador / </a:t>
            </a:r>
            <a:r>
              <a:rPr lang="pt-PT" sz="2400" dirty="0" err="1" smtClean="0"/>
              <a:t>actor</a:t>
            </a:r>
            <a:r>
              <a:rPr lang="pt-PT" sz="2400" dirty="0" smtClean="0"/>
              <a:t> social (contra 4 UC dos </a:t>
            </a:r>
            <a:r>
              <a:rPr lang="pt-PT" sz="2400" dirty="0" err="1" smtClean="0"/>
              <a:t>profs</a:t>
            </a:r>
            <a:r>
              <a:rPr lang="pt-PT" sz="2400" dirty="0" smtClean="0"/>
              <a:t> de LE);</a:t>
            </a:r>
          </a:p>
          <a:p>
            <a:pPr lvl="1" algn="ctr">
              <a:buNone/>
            </a:pPr>
            <a:r>
              <a:rPr lang="pt-PT" sz="2400" dirty="0" smtClean="0"/>
              <a:t>* 9 UC relativas à competência intercultural (contra 1 UC dos </a:t>
            </a:r>
            <a:r>
              <a:rPr lang="pt-PT" sz="2400" dirty="0" err="1" smtClean="0"/>
              <a:t>profs</a:t>
            </a:r>
            <a:r>
              <a:rPr lang="pt-PT" sz="2400" dirty="0" smtClean="0"/>
              <a:t> de LE).</a:t>
            </a:r>
          </a:p>
          <a:p>
            <a:pPr lvl="1">
              <a:buNone/>
            </a:pPr>
            <a:endParaRPr lang="pt-PT" dirty="0" smtClean="0"/>
          </a:p>
          <a:p>
            <a:pPr lvl="1" algn="ctr">
              <a:buNone/>
            </a:pPr>
            <a:endParaRPr lang="pt-PT" dirty="0" smtClean="0"/>
          </a:p>
          <a:p>
            <a:pPr lvl="1" algn="ctr"/>
            <a:r>
              <a:rPr lang="pt-PT" dirty="0" smtClean="0">
                <a:solidFill>
                  <a:schemeClr val="accent1">
                    <a:lumMod val="75000"/>
                  </a:schemeClr>
                </a:solidFill>
              </a:rPr>
              <a:t>Maior consciência do papel político / ético que lhes é atribuído;</a:t>
            </a:r>
          </a:p>
          <a:p>
            <a:pPr lvl="1" algn="ctr"/>
            <a:r>
              <a:rPr lang="pt-PT" dirty="0" smtClean="0">
                <a:solidFill>
                  <a:schemeClr val="accent1">
                    <a:lumMod val="75000"/>
                  </a:schemeClr>
                </a:solidFill>
              </a:rPr>
              <a:t>Maior reconhecimento da língua como instrumento político e de </a:t>
            </a:r>
            <a:r>
              <a:rPr lang="pt-PT" dirty="0" err="1" smtClean="0">
                <a:solidFill>
                  <a:schemeClr val="accent1">
                    <a:lumMod val="75000"/>
                  </a:schemeClr>
                </a:solidFill>
              </a:rPr>
              <a:t>acção</a:t>
            </a:r>
            <a:r>
              <a:rPr lang="pt-PT" dirty="0" smtClean="0">
                <a:solidFill>
                  <a:schemeClr val="accent1">
                    <a:lumMod val="75000"/>
                  </a:schemeClr>
                </a:solidFill>
              </a:rPr>
              <a:t> social.</a:t>
            </a:r>
          </a:p>
          <a:p>
            <a:pPr lvl="1"/>
            <a:endParaRPr lang="pt-PT" dirty="0" smtClean="0"/>
          </a:p>
          <a:p>
            <a:pPr lvl="1">
              <a:buNone/>
            </a:pPr>
            <a:endParaRPr lang="pt-PT" dirty="0" smtClean="0"/>
          </a:p>
        </p:txBody>
      </p:sp>
      <p:sp>
        <p:nvSpPr>
          <p:cNvPr id="5" name="Seta para baixo 4"/>
          <p:cNvSpPr/>
          <p:nvPr/>
        </p:nvSpPr>
        <p:spPr>
          <a:xfrm>
            <a:off x="3810000" y="45720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smtClean="0"/>
              <a:t>Sugestões… </a:t>
            </a:r>
            <a:r>
              <a:rPr lang="pt-PT" sz="2400" dirty="0" smtClean="0"/>
              <a:t>para a formação de professores…</a:t>
            </a:r>
            <a:endParaRPr lang="pt-PT" dirty="0"/>
          </a:p>
        </p:txBody>
      </p:sp>
      <p:sp>
        <p:nvSpPr>
          <p:cNvPr id="3" name="Marcador de Posição de Conteúdo 2"/>
          <p:cNvSpPr>
            <a:spLocks noGrp="1"/>
          </p:cNvSpPr>
          <p:nvPr>
            <p:ph idx="1"/>
          </p:nvPr>
        </p:nvSpPr>
        <p:spPr>
          <a:xfrm>
            <a:off x="457200" y="1371600"/>
            <a:ext cx="8229600" cy="5257800"/>
          </a:xfrm>
        </p:spPr>
        <p:txBody>
          <a:bodyPr>
            <a:normAutofit/>
          </a:bodyPr>
          <a:lstStyle/>
          <a:p>
            <a:r>
              <a:rPr lang="pt-PT" sz="2800" dirty="0" smtClean="0">
                <a:solidFill>
                  <a:schemeClr val="accent1">
                    <a:lumMod val="75000"/>
                  </a:schemeClr>
                </a:solidFill>
              </a:rPr>
              <a:t>Maior </a:t>
            </a:r>
            <a:r>
              <a:rPr lang="pt-PT" sz="2800" b="1" dirty="0" smtClean="0">
                <a:solidFill>
                  <a:schemeClr val="accent1">
                    <a:lumMod val="75000"/>
                  </a:schemeClr>
                </a:solidFill>
              </a:rPr>
              <a:t>investimento na formação de professores </a:t>
            </a:r>
            <a:r>
              <a:rPr lang="pt-PT" sz="2800" dirty="0" smtClean="0">
                <a:solidFill>
                  <a:schemeClr val="accent1">
                    <a:lumMod val="75000"/>
                  </a:schemeClr>
                </a:solidFill>
              </a:rPr>
              <a:t>para a educação intercultural:</a:t>
            </a:r>
          </a:p>
          <a:p>
            <a:pPr lvl="1"/>
            <a:r>
              <a:rPr lang="pt-PT" sz="2400" dirty="0" err="1" smtClean="0"/>
              <a:t>Concepção</a:t>
            </a:r>
            <a:r>
              <a:rPr lang="pt-PT" sz="2400" dirty="0" smtClean="0"/>
              <a:t> de </a:t>
            </a:r>
            <a:r>
              <a:rPr lang="pt-PT" sz="2400" dirty="0" smtClean="0">
                <a:solidFill>
                  <a:schemeClr val="accent1">
                    <a:lumMod val="75000"/>
                  </a:schemeClr>
                </a:solidFill>
              </a:rPr>
              <a:t>percursos de formação mais equilibrados do ponto de vista das 3 dimensões da identidade profissional docente</a:t>
            </a:r>
            <a:r>
              <a:rPr lang="pt-PT" sz="2400" dirty="0" smtClean="0"/>
              <a:t>: pessoal; interventivo-curricular; político-social </a:t>
            </a:r>
            <a:r>
              <a:rPr lang="pt-PT" sz="2000" dirty="0" smtClean="0"/>
              <a:t>(visão mais complexa e holística do que é ser professor de línguas hoje)</a:t>
            </a:r>
            <a:r>
              <a:rPr lang="pt-PT" dirty="0" smtClean="0"/>
              <a:t>;</a:t>
            </a:r>
          </a:p>
          <a:p>
            <a:pPr lvl="1"/>
            <a:endParaRPr lang="pt-PT" sz="1200" dirty="0" smtClean="0"/>
          </a:p>
          <a:p>
            <a:pPr lvl="1"/>
            <a:r>
              <a:rPr lang="pt-PT" sz="2400" dirty="0" smtClean="0"/>
              <a:t>Promoção de </a:t>
            </a:r>
            <a:r>
              <a:rPr lang="pt-PT" sz="2400" dirty="0" smtClean="0">
                <a:solidFill>
                  <a:schemeClr val="accent1">
                    <a:lumMod val="75000"/>
                  </a:schemeClr>
                </a:solidFill>
              </a:rPr>
              <a:t>momentos de reflexão e de discussão acerca das políticas linguísticas e educativas</a:t>
            </a:r>
            <a:r>
              <a:rPr lang="pt-PT" sz="2400" dirty="0" smtClean="0"/>
              <a:t> </a:t>
            </a:r>
            <a:r>
              <a:rPr lang="pt-PT" sz="2000" dirty="0" smtClean="0"/>
              <a:t>(promoção da competência crítica)</a:t>
            </a:r>
            <a:r>
              <a:rPr lang="pt-PT" dirty="0" smtClean="0"/>
              <a:t>;</a:t>
            </a:r>
          </a:p>
          <a:p>
            <a:pPr lvl="1"/>
            <a:endParaRPr lang="pt-PT" dirty="0" smtClean="0"/>
          </a:p>
          <a:p>
            <a:pPr lvl="1"/>
            <a:endParaRPr lang="pt-PT" dirty="0" smtClean="0"/>
          </a:p>
          <a:p>
            <a:pPr lvl="1"/>
            <a:endParaRPr lang="pt-PT" dirty="0" smtClean="0"/>
          </a:p>
          <a:p>
            <a:pPr lvl="1">
              <a:buNone/>
            </a:pPr>
            <a:endParaRPr lang="pt-P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smtClean="0"/>
              <a:t>Sugestões… </a:t>
            </a:r>
            <a:r>
              <a:rPr lang="pt-PT" sz="2400" dirty="0" smtClean="0"/>
              <a:t>para a formação de professores…</a:t>
            </a:r>
            <a:endParaRPr lang="pt-PT" dirty="0"/>
          </a:p>
        </p:txBody>
      </p:sp>
      <p:sp>
        <p:nvSpPr>
          <p:cNvPr id="3" name="Marcador de Posição de Conteúdo 2"/>
          <p:cNvSpPr>
            <a:spLocks noGrp="1"/>
          </p:cNvSpPr>
          <p:nvPr>
            <p:ph idx="1"/>
          </p:nvPr>
        </p:nvSpPr>
        <p:spPr>
          <a:xfrm>
            <a:off x="152400" y="1524000"/>
            <a:ext cx="8915400" cy="5257800"/>
          </a:xfrm>
        </p:spPr>
        <p:txBody>
          <a:bodyPr>
            <a:normAutofit fontScale="92500" lnSpcReduction="10000"/>
          </a:bodyPr>
          <a:lstStyle/>
          <a:p>
            <a:pPr lvl="1"/>
            <a:r>
              <a:rPr lang="pt-PT" sz="2600" dirty="0" smtClean="0"/>
              <a:t>Envolvimento dos professores </a:t>
            </a:r>
            <a:r>
              <a:rPr lang="pt-PT" sz="2600" dirty="0" smtClean="0">
                <a:solidFill>
                  <a:schemeClr val="accent1">
                    <a:lumMod val="75000"/>
                  </a:schemeClr>
                </a:solidFill>
              </a:rPr>
              <a:t>em equipas de investigação </a:t>
            </a:r>
            <a:r>
              <a:rPr lang="pt-PT" sz="2600" dirty="0" smtClean="0"/>
              <a:t>e</a:t>
            </a:r>
            <a:r>
              <a:rPr lang="pt-PT" sz="2600" dirty="0" smtClean="0">
                <a:solidFill>
                  <a:schemeClr val="accent1">
                    <a:lumMod val="75000"/>
                  </a:schemeClr>
                </a:solidFill>
              </a:rPr>
              <a:t> em</a:t>
            </a:r>
            <a:r>
              <a:rPr lang="pt-PT" sz="2600" dirty="0" smtClean="0"/>
              <a:t> </a:t>
            </a:r>
            <a:r>
              <a:rPr lang="pt-PT" sz="2600" dirty="0" smtClean="0">
                <a:solidFill>
                  <a:schemeClr val="accent1">
                    <a:lumMod val="75000"/>
                  </a:schemeClr>
                </a:solidFill>
              </a:rPr>
              <a:t>momentos de reflexão e de discussão acerca dos resultados das investigações em DL</a:t>
            </a:r>
            <a:r>
              <a:rPr lang="pt-PT" sz="3000" dirty="0" smtClean="0">
                <a:solidFill>
                  <a:schemeClr val="accent1">
                    <a:lumMod val="75000"/>
                  </a:schemeClr>
                </a:solidFill>
              </a:rPr>
              <a:t> </a:t>
            </a:r>
            <a:r>
              <a:rPr lang="pt-PT" sz="2200" dirty="0" smtClean="0"/>
              <a:t>(promoção da competência científica e de uma maior </a:t>
            </a:r>
            <a:r>
              <a:rPr lang="pt-PT" sz="2200" dirty="0" err="1" smtClean="0"/>
              <a:t>interacção</a:t>
            </a:r>
            <a:r>
              <a:rPr lang="pt-PT" sz="2200" dirty="0" smtClean="0"/>
              <a:t> entre a investigação e as práticas de sala de aula)</a:t>
            </a:r>
            <a:r>
              <a:rPr lang="pt-PT" sz="3000" dirty="0" smtClean="0"/>
              <a:t>;</a:t>
            </a:r>
            <a:endParaRPr lang="pt-PT" dirty="0" smtClean="0"/>
          </a:p>
          <a:p>
            <a:pPr lvl="1"/>
            <a:endParaRPr lang="pt-PT" sz="1200" dirty="0" smtClean="0">
              <a:solidFill>
                <a:schemeClr val="accent1">
                  <a:lumMod val="75000"/>
                </a:schemeClr>
              </a:solidFill>
            </a:endParaRPr>
          </a:p>
          <a:p>
            <a:pPr lvl="1"/>
            <a:r>
              <a:rPr lang="pt-PT" sz="2600" dirty="0" smtClean="0">
                <a:solidFill>
                  <a:schemeClr val="accent1">
                    <a:lumMod val="75000"/>
                  </a:schemeClr>
                </a:solidFill>
              </a:rPr>
              <a:t>Promoção do trabalho em equipa</a:t>
            </a:r>
            <a:r>
              <a:rPr lang="pt-PT" sz="2600" dirty="0" smtClean="0"/>
              <a:t>, não só </a:t>
            </a:r>
            <a:r>
              <a:rPr lang="pt-PT" sz="2600" dirty="0" smtClean="0">
                <a:solidFill>
                  <a:schemeClr val="accent1">
                    <a:lumMod val="75000"/>
                  </a:schemeClr>
                </a:solidFill>
              </a:rPr>
              <a:t>entre professores das mesmas línguas</a:t>
            </a:r>
            <a:r>
              <a:rPr lang="pt-PT" sz="2600" dirty="0" smtClean="0"/>
              <a:t>, mas </a:t>
            </a:r>
            <a:r>
              <a:rPr lang="pt-PT" sz="2600" dirty="0" smtClean="0">
                <a:solidFill>
                  <a:schemeClr val="accent1">
                    <a:lumMod val="75000"/>
                  </a:schemeClr>
                </a:solidFill>
              </a:rPr>
              <a:t>entre professores de línguas diferentes</a:t>
            </a:r>
            <a:r>
              <a:rPr lang="pt-PT" sz="2600" dirty="0" smtClean="0"/>
              <a:t> </a:t>
            </a:r>
            <a:r>
              <a:rPr lang="pt-PT" sz="2200" dirty="0" smtClean="0"/>
              <a:t>(promoção do trabalho colaborativo e de uma visão mais integrada e integradora do ensino/aprendizagem de línguas)</a:t>
            </a:r>
            <a:r>
              <a:rPr lang="pt-PT" sz="3000" dirty="0" smtClean="0"/>
              <a:t>;</a:t>
            </a:r>
            <a:endParaRPr lang="pt-PT" dirty="0" smtClean="0"/>
          </a:p>
          <a:p>
            <a:pPr lvl="1"/>
            <a:endParaRPr lang="pt-PT" dirty="0" smtClean="0"/>
          </a:p>
          <a:p>
            <a:pPr lvl="1"/>
            <a:r>
              <a:rPr lang="pt-PT" sz="2600" dirty="0" smtClean="0"/>
              <a:t>Proporcionar oportunidades de </a:t>
            </a:r>
            <a:r>
              <a:rPr lang="pt-PT" sz="2600" dirty="0" smtClean="0">
                <a:solidFill>
                  <a:schemeClr val="accent1">
                    <a:lumMod val="75000"/>
                  </a:schemeClr>
                </a:solidFill>
              </a:rPr>
              <a:t>desenvolvimento das competências plurilingues e interculturais dos próprios professores </a:t>
            </a:r>
            <a:r>
              <a:rPr lang="pt-PT" sz="2200" dirty="0" smtClean="0"/>
              <a:t>(não se pode ensinar aquilo que não se sabe, não se tem, ou em que não se acredita)</a:t>
            </a:r>
            <a:r>
              <a:rPr lang="pt-PT" sz="2600" dirty="0" smtClean="0"/>
              <a:t>.</a:t>
            </a:r>
            <a:endParaRPr lang="pt-PT" dirty="0" smtClean="0"/>
          </a:p>
          <a:p>
            <a:pPr lvl="1"/>
            <a:endParaRPr lang="pt-PT" dirty="0" smtClean="0"/>
          </a:p>
          <a:p>
            <a:pPr lvl="1"/>
            <a:endParaRPr lang="pt-PT" dirty="0" smtClean="0"/>
          </a:p>
          <a:p>
            <a:pPr lvl="1"/>
            <a:endParaRPr lang="pt-PT" dirty="0" smtClean="0"/>
          </a:p>
          <a:p>
            <a:pPr lvl="1">
              <a:buNone/>
            </a:pPr>
            <a:endParaRPr lang="pt-P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Obrigada pela vossa atenção!</a:t>
            </a:r>
            <a:endParaRPr lang="pt-PT" dirty="0"/>
          </a:p>
        </p:txBody>
      </p:sp>
      <p:pic>
        <p:nvPicPr>
          <p:cNvPr id="4" name="Marcador de Posição de Conteúdo 3" descr="389355_385357481488786_274816855876183_1267304_403277538_n.jpg"/>
          <p:cNvPicPr>
            <a:picLocks noGrp="1" noChangeAspect="1"/>
          </p:cNvPicPr>
          <p:nvPr>
            <p:ph idx="1"/>
          </p:nvPr>
        </p:nvPicPr>
        <p:blipFill>
          <a:blip r:embed="rId3" cstate="print"/>
          <a:stretch>
            <a:fillRect/>
          </a:stretch>
        </p:blipFill>
        <p:spPr>
          <a:xfrm>
            <a:off x="2133600" y="1981200"/>
            <a:ext cx="4762500" cy="2495550"/>
          </a:xfrm>
        </p:spPr>
      </p:pic>
      <p:sp>
        <p:nvSpPr>
          <p:cNvPr id="6" name="CaixaDeTexto 5"/>
          <p:cNvSpPr txBox="1"/>
          <p:nvPr/>
        </p:nvSpPr>
        <p:spPr>
          <a:xfrm>
            <a:off x="4038600" y="4876800"/>
            <a:ext cx="4876800" cy="2031325"/>
          </a:xfrm>
          <a:prstGeom prst="rect">
            <a:avLst/>
          </a:prstGeom>
          <a:noFill/>
        </p:spPr>
        <p:txBody>
          <a:bodyPr wrap="square" rtlCol="0">
            <a:spAutoFit/>
          </a:bodyPr>
          <a:lstStyle/>
          <a:p>
            <a:r>
              <a:rPr lang="pt-PT" dirty="0" smtClean="0"/>
              <a:t>Mónica Bastos</a:t>
            </a:r>
          </a:p>
          <a:p>
            <a:r>
              <a:rPr lang="pt-PT" dirty="0" err="1" smtClean="0">
                <a:hlinkClick r:id="rId4"/>
              </a:rPr>
              <a:t>monica.bastos@instituto-camoes.pt</a:t>
            </a:r>
            <a:endParaRPr lang="pt-PT" dirty="0" smtClean="0"/>
          </a:p>
          <a:p>
            <a:r>
              <a:rPr lang="pt-PT" dirty="0" err="1" smtClean="0">
                <a:hlinkClick r:id="rId5"/>
              </a:rPr>
              <a:t>mbastos@ua.pt</a:t>
            </a:r>
            <a:endParaRPr lang="pt-PT" dirty="0" smtClean="0"/>
          </a:p>
          <a:p>
            <a:endParaRPr lang="pt-PT" dirty="0" smtClean="0"/>
          </a:p>
          <a:p>
            <a:r>
              <a:rPr lang="pt-PT" dirty="0" smtClean="0"/>
              <a:t>Mª Helena de Araújo e Sá</a:t>
            </a:r>
          </a:p>
          <a:p>
            <a:r>
              <a:rPr lang="pt-PT" dirty="0" err="1" smtClean="0">
                <a:hlinkClick r:id="rId6"/>
              </a:rPr>
              <a:t>helenasa@ua.pt</a:t>
            </a:r>
            <a:r>
              <a:rPr lang="pt-PT" dirty="0" smtClean="0"/>
              <a:t> </a:t>
            </a:r>
          </a:p>
          <a:p>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additive="base">
                                        <p:cTn id="1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Orientações políticas linguístico-</a:t>
            </a:r>
            <a:br>
              <a:rPr lang="pt-PT" dirty="0" smtClean="0"/>
            </a:br>
            <a:r>
              <a:rPr lang="pt-PT" dirty="0" smtClean="0"/>
              <a:t>-educativas das Nações Unidas</a:t>
            </a:r>
            <a:endParaRPr lang="pt-PT" dirty="0"/>
          </a:p>
        </p:txBody>
      </p:sp>
      <p:graphicFrame>
        <p:nvGraphicFramePr>
          <p:cNvPr id="5" name="Marcador de Posição de Conteúdo 4"/>
          <p:cNvGraphicFramePr>
            <a:graphicFrameLocks noGrp="1"/>
          </p:cNvGraphicFramePr>
          <p:nvPr>
            <p:ph idx="1"/>
          </p:nvPr>
        </p:nvGraphicFramePr>
        <p:xfrm>
          <a:off x="457200" y="19272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ângulo 3"/>
          <p:cNvSpPr/>
          <p:nvPr/>
        </p:nvSpPr>
        <p:spPr>
          <a:xfrm rot="20605977">
            <a:off x="-188529" y="3426476"/>
            <a:ext cx="9546592"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pt-PT" sz="3200" dirty="0" smtClean="0"/>
              <a:t>A </a:t>
            </a:r>
            <a:r>
              <a:rPr lang="pt-PT" sz="3200" dirty="0" smtClean="0">
                <a:solidFill>
                  <a:schemeClr val="accent1">
                    <a:lumMod val="75000"/>
                  </a:schemeClr>
                </a:solidFill>
              </a:rPr>
              <a:t>responsabilidade</a:t>
            </a:r>
            <a:r>
              <a:rPr lang="pt-PT" sz="3200" dirty="0" smtClean="0"/>
              <a:t> </a:t>
            </a:r>
            <a:r>
              <a:rPr lang="pt-PT" sz="3200" dirty="0" smtClean="0">
                <a:solidFill>
                  <a:schemeClr val="accent1">
                    <a:lumMod val="75000"/>
                  </a:schemeClr>
                </a:solidFill>
              </a:rPr>
              <a:t>de formar os cidadãos </a:t>
            </a:r>
            <a:r>
              <a:rPr lang="pt-PT" sz="3200" dirty="0" smtClean="0"/>
              <a:t>para viver neste mundo cada vez mais complexo </a:t>
            </a:r>
            <a:r>
              <a:rPr lang="pt-PT" sz="3200" dirty="0" smtClean="0">
                <a:solidFill>
                  <a:schemeClr val="accent1">
                    <a:lumMod val="75000"/>
                  </a:schemeClr>
                </a:solidFill>
              </a:rPr>
              <a:t>é atribuída à escola.</a:t>
            </a:r>
            <a:endParaRPr lang="pt-PT"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style.rotation</p:attrName>
                                        </p:attrNameLst>
                                      </p:cBhvr>
                                      <p:tavLst>
                                        <p:tav tm="0">
                                          <p:val>
                                            <p:fltVal val="720"/>
                                          </p:val>
                                        </p:tav>
                                        <p:tav tm="100000">
                                          <p:val>
                                            <p:fltVal val="0"/>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Orientações políticas linguístico-</a:t>
            </a:r>
            <a:br>
              <a:rPr lang="pt-PT" dirty="0" smtClean="0"/>
            </a:br>
            <a:r>
              <a:rPr lang="pt-PT" dirty="0" smtClean="0"/>
              <a:t>-educativas das Nações Unidas</a:t>
            </a:r>
            <a:endParaRPr lang="pt-PT" dirty="0"/>
          </a:p>
        </p:txBody>
      </p:sp>
      <p:sp>
        <p:nvSpPr>
          <p:cNvPr id="3" name="Marcador de Posição de Conteúdo 2"/>
          <p:cNvSpPr>
            <a:spLocks noGrp="1"/>
          </p:cNvSpPr>
          <p:nvPr>
            <p:ph idx="1"/>
          </p:nvPr>
        </p:nvSpPr>
        <p:spPr>
          <a:xfrm>
            <a:off x="228600" y="1775191"/>
            <a:ext cx="8686800" cy="5082809"/>
          </a:xfrm>
        </p:spPr>
        <p:txBody>
          <a:bodyPr>
            <a:normAutofit fontScale="92500" lnSpcReduction="20000"/>
          </a:bodyPr>
          <a:lstStyle/>
          <a:p>
            <a:pPr>
              <a:buNone/>
            </a:pPr>
            <a:r>
              <a:rPr lang="pt-PT" sz="3000" dirty="0" smtClean="0">
                <a:solidFill>
                  <a:schemeClr val="accent1"/>
                </a:solidFill>
              </a:rPr>
              <a:t>Espaço curricular 		 =     Espaço de relação entre:</a:t>
            </a:r>
          </a:p>
          <a:p>
            <a:pPr>
              <a:buNone/>
            </a:pPr>
            <a:r>
              <a:rPr lang="pt-PT" sz="3000" dirty="0" smtClean="0">
                <a:solidFill>
                  <a:schemeClr val="accent1"/>
                </a:solidFill>
              </a:rPr>
              <a:t>das línguas			</a:t>
            </a:r>
            <a:r>
              <a:rPr lang="pt-PT" sz="3000" dirty="0" smtClean="0"/>
              <a:t>- o Eu e o Outro;</a:t>
            </a:r>
          </a:p>
          <a:p>
            <a:pPr>
              <a:buNone/>
            </a:pPr>
            <a:r>
              <a:rPr lang="pt-PT" sz="3000" dirty="0" smtClean="0"/>
              <a:t>					- o Semelhante e o Diferente;</a:t>
            </a:r>
          </a:p>
          <a:p>
            <a:pPr>
              <a:buNone/>
            </a:pPr>
            <a:r>
              <a:rPr lang="pt-PT" sz="3000" dirty="0" smtClean="0"/>
              <a:t>					- o Próximo e o Longínquo.</a:t>
            </a:r>
          </a:p>
          <a:p>
            <a:pPr>
              <a:buNone/>
            </a:pPr>
            <a:endParaRPr lang="pt-PT" sz="3000" dirty="0" smtClean="0"/>
          </a:p>
          <a:p>
            <a:pPr lvl="1">
              <a:buNone/>
            </a:pPr>
            <a:r>
              <a:rPr lang="pt-PT" dirty="0" smtClean="0"/>
              <a:t>“</a:t>
            </a:r>
            <a:r>
              <a:rPr lang="pt-PT" dirty="0" err="1" smtClean="0"/>
              <a:t>apprendre</a:t>
            </a:r>
            <a:r>
              <a:rPr lang="pt-PT" dirty="0" smtClean="0"/>
              <a:t> une </a:t>
            </a:r>
            <a:r>
              <a:rPr lang="pt-PT" dirty="0" err="1" smtClean="0"/>
              <a:t>autre</a:t>
            </a:r>
            <a:r>
              <a:rPr lang="pt-PT" dirty="0" smtClean="0"/>
              <a:t> langue </a:t>
            </a:r>
            <a:r>
              <a:rPr lang="pt-PT" dirty="0" err="1" smtClean="0"/>
              <a:t>ouvre</a:t>
            </a:r>
            <a:r>
              <a:rPr lang="pt-PT" dirty="0" smtClean="0"/>
              <a:t> </a:t>
            </a:r>
            <a:r>
              <a:rPr lang="pt-PT" dirty="0" err="1" smtClean="0"/>
              <a:t>l’accès</a:t>
            </a:r>
            <a:r>
              <a:rPr lang="pt-PT" dirty="0" smtClean="0"/>
              <a:t> à d’</a:t>
            </a:r>
            <a:r>
              <a:rPr lang="pt-PT" dirty="0" err="1" smtClean="0"/>
              <a:t>autres</a:t>
            </a:r>
            <a:r>
              <a:rPr lang="pt-PT" dirty="0" smtClean="0"/>
              <a:t> </a:t>
            </a:r>
            <a:r>
              <a:rPr lang="pt-PT" dirty="0" err="1" smtClean="0"/>
              <a:t>systèmes</a:t>
            </a:r>
            <a:r>
              <a:rPr lang="pt-PT" dirty="0" smtClean="0"/>
              <a:t> de </a:t>
            </a:r>
            <a:r>
              <a:rPr lang="pt-PT" dirty="0" err="1" smtClean="0"/>
              <a:t>valeurs</a:t>
            </a:r>
            <a:r>
              <a:rPr lang="pt-PT" dirty="0" smtClean="0"/>
              <a:t> </a:t>
            </a:r>
            <a:r>
              <a:rPr lang="pt-PT" dirty="0" err="1" smtClean="0"/>
              <a:t>et</a:t>
            </a:r>
            <a:r>
              <a:rPr lang="pt-PT" dirty="0" smtClean="0"/>
              <a:t> à d’</a:t>
            </a:r>
            <a:r>
              <a:rPr lang="pt-PT" dirty="0" err="1" smtClean="0"/>
              <a:t>autres</a:t>
            </a:r>
            <a:r>
              <a:rPr lang="pt-PT" dirty="0" smtClean="0"/>
              <a:t> </a:t>
            </a:r>
            <a:r>
              <a:rPr lang="pt-PT" dirty="0" err="1" smtClean="0"/>
              <a:t>modes</a:t>
            </a:r>
            <a:r>
              <a:rPr lang="pt-PT" dirty="0" smtClean="0"/>
              <a:t> d’</a:t>
            </a:r>
            <a:r>
              <a:rPr lang="pt-PT" dirty="0" err="1" smtClean="0"/>
              <a:t>interprétation</a:t>
            </a:r>
            <a:r>
              <a:rPr lang="pt-PT" dirty="0" smtClean="0"/>
              <a:t> </a:t>
            </a:r>
            <a:r>
              <a:rPr lang="pt-PT" dirty="0" err="1" smtClean="0"/>
              <a:t>du</a:t>
            </a:r>
            <a:r>
              <a:rPr lang="pt-PT" dirty="0" smtClean="0"/>
              <a:t> monde, </a:t>
            </a:r>
            <a:r>
              <a:rPr lang="pt-PT" dirty="0" err="1" smtClean="0"/>
              <a:t>tout</a:t>
            </a:r>
            <a:r>
              <a:rPr lang="pt-PT" dirty="0" smtClean="0"/>
              <a:t> </a:t>
            </a:r>
            <a:r>
              <a:rPr lang="pt-PT" dirty="0" err="1" smtClean="0"/>
              <a:t>en</a:t>
            </a:r>
            <a:r>
              <a:rPr lang="pt-PT" dirty="0" smtClean="0"/>
              <a:t> </a:t>
            </a:r>
            <a:r>
              <a:rPr lang="pt-PT" dirty="0" err="1" smtClean="0"/>
              <a:t>encourageant</a:t>
            </a:r>
            <a:r>
              <a:rPr lang="pt-PT" dirty="0" smtClean="0"/>
              <a:t> la </a:t>
            </a:r>
            <a:r>
              <a:rPr lang="pt-PT" dirty="0" err="1" smtClean="0"/>
              <a:t>compréhension</a:t>
            </a:r>
            <a:r>
              <a:rPr lang="pt-PT" dirty="0" smtClean="0"/>
              <a:t> </a:t>
            </a:r>
            <a:r>
              <a:rPr lang="pt-PT" dirty="0" err="1" smtClean="0"/>
              <a:t>interculturelle</a:t>
            </a:r>
            <a:r>
              <a:rPr lang="pt-PT" dirty="0" smtClean="0"/>
              <a:t> </a:t>
            </a:r>
            <a:r>
              <a:rPr lang="pt-PT" dirty="0" err="1" smtClean="0"/>
              <a:t>et</a:t>
            </a:r>
            <a:r>
              <a:rPr lang="pt-PT" dirty="0" smtClean="0"/>
              <a:t> </a:t>
            </a:r>
            <a:r>
              <a:rPr lang="pt-PT" dirty="0" err="1" smtClean="0"/>
              <a:t>en</a:t>
            </a:r>
            <a:r>
              <a:rPr lang="pt-PT" dirty="0" smtClean="0"/>
              <a:t> </a:t>
            </a:r>
            <a:r>
              <a:rPr lang="pt-PT" dirty="0" err="1" smtClean="0"/>
              <a:t>contribuant</a:t>
            </a:r>
            <a:r>
              <a:rPr lang="pt-PT" dirty="0" smtClean="0"/>
              <a:t> à </a:t>
            </a:r>
            <a:r>
              <a:rPr lang="pt-PT" dirty="0" err="1" smtClean="0"/>
              <a:t>faire</a:t>
            </a:r>
            <a:r>
              <a:rPr lang="pt-PT" dirty="0" smtClean="0"/>
              <a:t> </a:t>
            </a:r>
            <a:r>
              <a:rPr lang="pt-PT" dirty="0" err="1" smtClean="0"/>
              <a:t>reculer</a:t>
            </a:r>
            <a:r>
              <a:rPr lang="pt-PT" dirty="0" smtClean="0"/>
              <a:t> la </a:t>
            </a:r>
            <a:r>
              <a:rPr lang="pt-PT" dirty="0" err="1" smtClean="0"/>
              <a:t>xénophobie</a:t>
            </a:r>
            <a:r>
              <a:rPr lang="pt-PT" dirty="0" smtClean="0"/>
              <a:t>” (King, 2003: 18)</a:t>
            </a:r>
          </a:p>
          <a:p>
            <a:pPr lvl="1">
              <a:buNone/>
            </a:pPr>
            <a:endParaRPr lang="pt-PT" dirty="0" smtClean="0"/>
          </a:p>
          <a:p>
            <a:pPr algn="ctr">
              <a:buNone/>
            </a:pPr>
            <a:r>
              <a:rPr lang="pt-PT" sz="3000" dirty="0" smtClean="0">
                <a:solidFill>
                  <a:schemeClr val="accent1">
                    <a:lumMod val="75000"/>
                  </a:schemeClr>
                </a:solidFill>
              </a:rPr>
              <a:t>Possibilita o desenvolvimento de competências</a:t>
            </a:r>
          </a:p>
          <a:p>
            <a:pPr algn="ctr">
              <a:buNone/>
            </a:pPr>
            <a:r>
              <a:rPr lang="pt-PT" sz="3000" dirty="0" smtClean="0">
                <a:solidFill>
                  <a:schemeClr val="accent1">
                    <a:lumMod val="75000"/>
                  </a:schemeClr>
                </a:solidFill>
              </a:rPr>
              <a:t>que ultrapassam o domínio meramente linguístico-comunicativo.</a:t>
            </a:r>
          </a:p>
        </p:txBody>
      </p:sp>
      <p:sp>
        <p:nvSpPr>
          <p:cNvPr id="4" name="Seta para baixo 3"/>
          <p:cNvSpPr/>
          <p:nvPr/>
        </p:nvSpPr>
        <p:spPr>
          <a:xfrm>
            <a:off x="1295400" y="30480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amond(in)">
                                      <p:cBhvr>
                                        <p:cTn id="35" dur="2000"/>
                                        <p:tgtEl>
                                          <p:spTgt spid="3">
                                            <p:txEl>
                                              <p:pRg st="7" end="7"/>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diamond(in)">
                                      <p:cBhvr>
                                        <p:cTn id="3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Implicações</a:t>
            </a:r>
            <a:endParaRPr lang="pt-PT" dirty="0"/>
          </a:p>
        </p:txBody>
      </p:sp>
      <p:sp>
        <p:nvSpPr>
          <p:cNvPr id="3" name="Marcador de Posição de Conteúdo 2"/>
          <p:cNvSpPr>
            <a:spLocks noGrp="1"/>
          </p:cNvSpPr>
          <p:nvPr>
            <p:ph idx="1"/>
          </p:nvPr>
        </p:nvSpPr>
        <p:spPr/>
        <p:txBody>
          <a:bodyPr/>
          <a:lstStyle/>
          <a:p>
            <a:r>
              <a:rPr lang="pt-PT" dirty="0" smtClean="0">
                <a:solidFill>
                  <a:schemeClr val="tx2">
                    <a:lumMod val="25000"/>
                  </a:schemeClr>
                </a:solidFill>
              </a:rPr>
              <a:t>Intenso esforço político-educativo para implementar uma educação plurilingue e intercultural;</a:t>
            </a:r>
          </a:p>
          <a:p>
            <a:endParaRPr lang="pt-PT" dirty="0" smtClean="0"/>
          </a:p>
          <a:p>
            <a:r>
              <a:rPr lang="pt-PT" dirty="0" smtClean="0">
                <a:solidFill>
                  <a:schemeClr val="accent1">
                    <a:lumMod val="75000"/>
                  </a:schemeClr>
                </a:solidFill>
              </a:rPr>
              <a:t>Mudanças paradigmáticas </a:t>
            </a:r>
            <a:r>
              <a:rPr lang="pt-PT" dirty="0" smtClean="0"/>
              <a:t>no campo epistemológico da </a:t>
            </a:r>
            <a:r>
              <a:rPr lang="pt-PT" dirty="0" smtClean="0">
                <a:solidFill>
                  <a:schemeClr val="accent1">
                    <a:lumMod val="75000"/>
                  </a:schemeClr>
                </a:solidFill>
              </a:rPr>
              <a:t>Didáctica de Línguas </a:t>
            </a:r>
            <a:r>
              <a:rPr lang="pt-PT" dirty="0" smtClean="0"/>
              <a:t>(DL).</a:t>
            </a:r>
            <a:endParaRPr lang="pt-P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Repercussões epistemológicas na Didáctica de Línguas</a:t>
            </a:r>
            <a:endParaRPr lang="pt-PT" dirty="0"/>
          </a:p>
        </p:txBody>
      </p:sp>
      <p:sp>
        <p:nvSpPr>
          <p:cNvPr id="3" name="Marcador de Posição de Conteúdo 2"/>
          <p:cNvSpPr>
            <a:spLocks noGrp="1"/>
          </p:cNvSpPr>
          <p:nvPr>
            <p:ph idx="1"/>
          </p:nvPr>
        </p:nvSpPr>
        <p:spPr/>
        <p:txBody>
          <a:bodyPr/>
          <a:lstStyle/>
          <a:p>
            <a:r>
              <a:rPr lang="pt-PT" dirty="0" smtClean="0">
                <a:solidFill>
                  <a:schemeClr val="accent1">
                    <a:lumMod val="75000"/>
                  </a:schemeClr>
                </a:solidFill>
              </a:rPr>
              <a:t>Mudanças no paradigma da DL</a:t>
            </a:r>
            <a:r>
              <a:rPr lang="pt-PT" dirty="0" smtClean="0"/>
              <a:t>:</a:t>
            </a:r>
            <a:endParaRPr lang="pt-PT" dirty="0"/>
          </a:p>
        </p:txBody>
      </p:sp>
      <p:graphicFrame>
        <p:nvGraphicFramePr>
          <p:cNvPr id="4" name="Diagrama 3"/>
          <p:cNvGraphicFramePr/>
          <p:nvPr/>
        </p:nvGraphicFramePr>
        <p:xfrm>
          <a:off x="1066800" y="2286000"/>
          <a:ext cx="7162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ixaDeTexto 4"/>
          <p:cNvSpPr txBox="1"/>
          <p:nvPr/>
        </p:nvSpPr>
        <p:spPr>
          <a:xfrm>
            <a:off x="6172200" y="6211669"/>
            <a:ext cx="3124200" cy="646331"/>
          </a:xfrm>
          <a:prstGeom prst="rect">
            <a:avLst/>
          </a:prstGeom>
          <a:noFill/>
        </p:spPr>
        <p:txBody>
          <a:bodyPr wrap="square" rtlCol="0">
            <a:spAutoFit/>
          </a:bodyPr>
          <a:lstStyle/>
          <a:p>
            <a:r>
              <a:rPr lang="pt-PT" dirty="0" smtClean="0"/>
              <a:t>(Andrade &amp; Araújo e Sá, 2001; Melo, 2006)</a:t>
            </a: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PT" dirty="0" smtClean="0"/>
              <a:t>Repercussões epistemológicas na Didáctica de Línguas</a:t>
            </a:r>
            <a:endParaRPr lang="pt-PT" dirty="0"/>
          </a:p>
        </p:txBody>
      </p:sp>
      <p:sp>
        <p:nvSpPr>
          <p:cNvPr id="3" name="Marcador de Posição de Conteúdo 2"/>
          <p:cNvSpPr>
            <a:spLocks noGrp="1"/>
          </p:cNvSpPr>
          <p:nvPr>
            <p:ph idx="1"/>
          </p:nvPr>
        </p:nvSpPr>
        <p:spPr>
          <a:xfrm>
            <a:off x="457200" y="1600200"/>
            <a:ext cx="8229600" cy="5257800"/>
          </a:xfrm>
        </p:spPr>
        <p:txBody>
          <a:bodyPr>
            <a:normAutofit lnSpcReduction="10000"/>
          </a:bodyPr>
          <a:lstStyle/>
          <a:p>
            <a:r>
              <a:rPr lang="pt-PT" sz="2800" dirty="0" smtClean="0"/>
              <a:t>Vigorou </a:t>
            </a:r>
            <a:r>
              <a:rPr lang="pt-PT" sz="2800" dirty="0" smtClean="0">
                <a:solidFill>
                  <a:schemeClr val="accent1">
                    <a:lumMod val="75000"/>
                  </a:schemeClr>
                </a:solidFill>
              </a:rPr>
              <a:t>até aos anos 70 </a:t>
            </a:r>
            <a:r>
              <a:rPr lang="pt-PT" sz="2800" dirty="0" smtClean="0"/>
              <a:t>do séc. XX;</a:t>
            </a:r>
          </a:p>
          <a:p>
            <a:endParaRPr lang="pt-PT" sz="2800" dirty="0" smtClean="0"/>
          </a:p>
          <a:p>
            <a:r>
              <a:rPr lang="pt-PT" sz="2800" dirty="0" err="1" smtClean="0">
                <a:solidFill>
                  <a:schemeClr val="accent1">
                    <a:lumMod val="75000"/>
                  </a:schemeClr>
                </a:solidFill>
              </a:rPr>
              <a:t>Concepção</a:t>
            </a:r>
            <a:r>
              <a:rPr lang="pt-PT" sz="2800" dirty="0" smtClean="0">
                <a:solidFill>
                  <a:schemeClr val="accent1">
                    <a:lumMod val="75000"/>
                  </a:schemeClr>
                </a:solidFill>
              </a:rPr>
              <a:t> estruturalista e instrumentalista da língua;</a:t>
            </a:r>
            <a:endParaRPr lang="pt-PT" sz="2800" dirty="0" smtClean="0"/>
          </a:p>
          <a:p>
            <a:endParaRPr lang="pt-PT" sz="2800" dirty="0" smtClean="0"/>
          </a:p>
          <a:p>
            <a:r>
              <a:rPr lang="pt-PT" sz="2800" dirty="0" err="1" smtClean="0"/>
              <a:t>Objectivo</a:t>
            </a:r>
            <a:r>
              <a:rPr lang="pt-PT" sz="2800" dirty="0" smtClean="0"/>
              <a:t>: </a:t>
            </a:r>
            <a:r>
              <a:rPr lang="pt-PT" sz="2800" dirty="0" smtClean="0">
                <a:solidFill>
                  <a:schemeClr val="accent1">
                    <a:lumMod val="75000"/>
                  </a:schemeClr>
                </a:solidFill>
              </a:rPr>
              <a:t>‘fabricar’ locutores poliglotas</a:t>
            </a:r>
            <a:r>
              <a:rPr lang="pt-PT" sz="2800" dirty="0" smtClean="0"/>
              <a:t>, portadores de </a:t>
            </a:r>
            <a:r>
              <a:rPr lang="pt-PT" sz="2800" dirty="0" smtClean="0">
                <a:solidFill>
                  <a:schemeClr val="accent1">
                    <a:lumMod val="75000"/>
                  </a:schemeClr>
                </a:solidFill>
              </a:rPr>
              <a:t>competências linguísticas em várias línguas, mas compartimentadas;</a:t>
            </a:r>
          </a:p>
          <a:p>
            <a:endParaRPr lang="pt-PT" sz="2800" dirty="0" smtClean="0">
              <a:solidFill>
                <a:schemeClr val="accent1">
                  <a:lumMod val="75000"/>
                </a:schemeClr>
              </a:solidFill>
            </a:endParaRPr>
          </a:p>
          <a:p>
            <a:r>
              <a:rPr lang="pt-PT" sz="2800" dirty="0" smtClean="0"/>
              <a:t>Ensino/aprendizagem </a:t>
            </a:r>
            <a:r>
              <a:rPr lang="pt-PT" sz="2800" dirty="0" smtClean="0">
                <a:solidFill>
                  <a:schemeClr val="accent1">
                    <a:lumMod val="75000"/>
                  </a:schemeClr>
                </a:solidFill>
              </a:rPr>
              <a:t>centrado no professor</a:t>
            </a:r>
            <a:r>
              <a:rPr lang="pt-PT" sz="2800" dirty="0" smtClean="0"/>
              <a:t>;</a:t>
            </a:r>
          </a:p>
          <a:p>
            <a:endParaRPr lang="pt-PT" sz="2800" dirty="0" smtClean="0"/>
          </a:p>
          <a:p>
            <a:r>
              <a:rPr lang="pt-PT" sz="2800" dirty="0" smtClean="0"/>
              <a:t>DL = disciplina ‘receituário’, fortemente </a:t>
            </a:r>
            <a:r>
              <a:rPr lang="pt-PT" sz="2800" dirty="0" smtClean="0">
                <a:solidFill>
                  <a:schemeClr val="accent1">
                    <a:lumMod val="75000"/>
                  </a:schemeClr>
                </a:solidFill>
              </a:rPr>
              <a:t>estruturalista e behaviorista</a:t>
            </a:r>
            <a:r>
              <a:rPr lang="pt-PT" sz="2800" dirty="0" smtClean="0"/>
              <a:t>.</a:t>
            </a:r>
          </a:p>
          <a:p>
            <a:endParaRPr lang="pt-PT" sz="2800" dirty="0" smtClean="0"/>
          </a:p>
          <a:p>
            <a:endParaRPr lang="pt-PT" dirty="0"/>
          </a:p>
        </p:txBody>
      </p:sp>
      <p:pic>
        <p:nvPicPr>
          <p:cNvPr id="2050" name="Picture 2"/>
          <p:cNvPicPr>
            <a:picLocks noChangeAspect="1" noChangeArrowheads="1"/>
          </p:cNvPicPr>
          <p:nvPr/>
        </p:nvPicPr>
        <p:blipFill>
          <a:blip r:embed="rId3" cstate="print"/>
          <a:srcRect/>
          <a:stretch>
            <a:fillRect/>
          </a:stretch>
        </p:blipFill>
        <p:spPr bwMode="auto">
          <a:xfrm>
            <a:off x="7315200" y="838200"/>
            <a:ext cx="1609725" cy="1247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additive="base">
                                        <p:cTn id="2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5319</TotalTime>
  <Words>9976</Words>
  <Application>Microsoft Office PowerPoint</Application>
  <PresentationFormat>Apresentação no Ecrã (4:3)</PresentationFormat>
  <Paragraphs>807</Paragraphs>
  <Slides>45</Slides>
  <Notes>45</Notes>
  <HiddenSlides>0</HiddenSlides>
  <MMClips>0</MMClips>
  <ScaleCrop>false</ScaleCrop>
  <HeadingPairs>
    <vt:vector size="4" baseType="variant">
      <vt:variant>
        <vt:lpstr>Tema</vt:lpstr>
      </vt:variant>
      <vt:variant>
        <vt:i4>1</vt:i4>
      </vt:variant>
      <vt:variant>
        <vt:lpstr>Títulos dos diapositivos</vt:lpstr>
      </vt:variant>
      <vt:variant>
        <vt:i4>45</vt:i4>
      </vt:variant>
    </vt:vector>
  </HeadingPairs>
  <TitlesOfParts>
    <vt:vector size="46" baseType="lpstr">
      <vt:lpstr>Módulo</vt:lpstr>
      <vt:lpstr>“Papagaio Colorido?”; “Bola Saltitante?”; “Construtor de Pontes?”</vt:lpstr>
      <vt:lpstr>Pressupostos</vt:lpstr>
      <vt:lpstr>Pressupostos</vt:lpstr>
      <vt:lpstr>Implicações</vt:lpstr>
      <vt:lpstr>Orientações políticas linguístico- -educativas das Nações Unidas</vt:lpstr>
      <vt:lpstr>Orientações políticas linguístico- -educativas das Nações Unidas</vt:lpstr>
      <vt:lpstr>Implicações</vt:lpstr>
      <vt:lpstr>Repercussões epistemológicas na Didáctica de Línguas</vt:lpstr>
      <vt:lpstr>Repercussões epistemológicas na Didáctica de Línguas</vt:lpstr>
      <vt:lpstr>Repercussões epistemológicas na Didáctica de Línguas</vt:lpstr>
      <vt:lpstr>Repercussões epistemológicas na Didáctica de Línguas</vt:lpstr>
      <vt:lpstr>Repercussões epistemológicas na Didáctica de Línguas</vt:lpstr>
      <vt:lpstr>Repercussões epistemológicas na Didáctica de Línguas</vt:lpstr>
      <vt:lpstr>Desafios colocados à formação de  professores (de línguas)</vt:lpstr>
      <vt:lpstr>Desafios colocados à formação de  professores (de línguas)</vt:lpstr>
      <vt:lpstr>Desafios colocados à formação de  professores (de línguas)</vt:lpstr>
      <vt:lpstr>O nosso estudo…</vt:lpstr>
      <vt:lpstr>O nosso estudo…</vt:lpstr>
      <vt:lpstr>O nosso estudo…</vt:lpstr>
      <vt:lpstr>O nosso estudo…</vt:lpstr>
      <vt:lpstr>O nosso estudo…</vt:lpstr>
      <vt:lpstr>O nosso estudo…</vt:lpstr>
      <vt:lpstr>As vozes dos sujeitos</vt:lpstr>
      <vt:lpstr>As vozes dos sujeitos</vt:lpstr>
      <vt:lpstr>As vozes dos sujeitos</vt:lpstr>
      <vt:lpstr>As vozes dos sujeitos</vt:lpstr>
      <vt:lpstr>As vozes dos sujeitos</vt:lpstr>
      <vt:lpstr>As vozes dos sujeitos</vt:lpstr>
      <vt:lpstr>As vozes dos sujeitos</vt:lpstr>
      <vt:lpstr>As vozes dos sujeitos</vt:lpstr>
      <vt:lpstr>As vozes dos sujeitos</vt:lpstr>
      <vt:lpstr>As vozes dos sujeitos</vt:lpstr>
      <vt:lpstr>As vozes dos sujeitos</vt:lpstr>
      <vt:lpstr>As vozes dos sujeitos</vt:lpstr>
      <vt:lpstr>Apontamentos finais…</vt:lpstr>
      <vt:lpstr>Apontamentos finais…</vt:lpstr>
      <vt:lpstr>Apontamentos finais…</vt:lpstr>
      <vt:lpstr>Apontamentos finais…</vt:lpstr>
      <vt:lpstr>Apontamentos finais…</vt:lpstr>
      <vt:lpstr>Apontamentos finais…</vt:lpstr>
      <vt:lpstr>Apontamentos finais…</vt:lpstr>
      <vt:lpstr>Apontamentos finais…</vt:lpstr>
      <vt:lpstr>Sugestões… para a formação de professores…</vt:lpstr>
      <vt:lpstr>Sugestões… para a formação de professores…</vt:lpstr>
      <vt:lpstr>Obrigada pela vossa atenção!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Mónica Bastos</dc:creator>
  <cp:lastModifiedBy>Mónica Bastos</cp:lastModifiedBy>
  <cp:revision>386</cp:revision>
  <dcterms:created xsi:type="dcterms:W3CDTF">2012-04-26T15:58:57Z</dcterms:created>
  <dcterms:modified xsi:type="dcterms:W3CDTF">2013-03-20T19:02:03Z</dcterms:modified>
</cp:coreProperties>
</file>