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3416CC-03F3-4F36-A3DF-0F407D4E11EB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9783A5-60C9-409E-BFB0-23200D5800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hey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0EEE0-57AF-44DE-96F7-266473B7318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>
                <a:ea typeface="PMingLiU"/>
                <a:cs typeface="PMingLiU"/>
              </a:rPr>
              <a:t>Uma das maiores conquista do século XX foi a utilização terapêutica da penicilina a partir dos anos 40, bem como de outros antibióticos. O início da era antibiótica desenvolveu a falsa esperança do desaparecimento das doenças microbianas. Por volta dos anos 50 desenvolveram-se as primeiras resistências à penicilina em S. aureus. A aquisição e transferência de genes de resistência aos antibióticos, associadas com o uso intensivo destas substâncias explicam a situação alarmante em medicina humana à escala mundial: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>
                <a:ea typeface="PMingLiU"/>
                <a:cs typeface="PMingLiU"/>
              </a:rPr>
              <a:t>MRSA, VRE, bactérias Gram negativo produtoras de ESBL são alguns microrganismos que colocam desafios diários às equipas de controlo  de infecção. Antibióticos parietais_actuam na fase final da biosíntese do peptidoglicano, constituinte fundamental da parede celular e essencial à sua sobrevivência,  inibindo as ligações interpeptídicas entre cadeias vizinhas de peptidoglicano</a:t>
            </a:r>
          </a:p>
          <a:p>
            <a:pPr eaLnBrk="1" hangingPunct="1">
              <a:spcBef>
                <a:spcPct val="0"/>
              </a:spcBef>
            </a:pPr>
            <a:endParaRPr lang="pt-PT" smtClean="0">
              <a:ea typeface="PMingLiU"/>
              <a:cs typeface="PMingLiU"/>
            </a:endParaRPr>
          </a:p>
          <a:p>
            <a:pPr eaLnBrk="1" hangingPunct="1">
              <a:spcBef>
                <a:spcPct val="0"/>
              </a:spcBef>
            </a:pPr>
            <a:r>
              <a:rPr lang="pt-PT" smtClean="0">
                <a:ea typeface="PMingLiU"/>
                <a:cs typeface="PMingLiU"/>
              </a:rPr>
              <a:t>Bactericidas_Atuam na membrana plasmática ou parede celular bacteriana, inibindo sua síntese e provocando sua destruição. Como exemplo temos os antibióticos penicilina, cefalosporina e vancomicina que atuam sobre as enzimas responsáveis pela síntese da parede.</a:t>
            </a:r>
          </a:p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35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47748-B88A-47D5-BECB-E5FEC47BD13B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sz="1050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sz="1050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sz="1050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sz="1050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sz="1050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sz="1050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PT" sz="1050" dirty="0" smtClean="0">
              <a:ea typeface="新細明體" pitchFamily="18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ea typeface="新細明體" pitchFamily="18" charset="-120"/>
              </a:rPr>
              <a:t>A presença de um anel beta lactâmico define quimicamente esta família  de antibióticos originando 5 grupos distintos: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Penicilinas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Anel beta-lactâmico+anel </a:t>
            </a:r>
            <a:r>
              <a:rPr lang="pt-PT" sz="1050" dirty="0" err="1" smtClean="0">
                <a:ea typeface="新細明體" pitchFamily="18" charset="-120"/>
              </a:rPr>
              <a:t>tiazolidina</a:t>
            </a:r>
            <a:r>
              <a:rPr lang="pt-PT" sz="1050" dirty="0" smtClean="0">
                <a:ea typeface="新細明體" pitchFamily="18" charset="-120"/>
              </a:rPr>
              <a:t> formando o ácido 6-aminopenicilánico. Possuem uma cadeia lateral que varia entre penicilinas na posição 6 do anel beta-lactâmico e que define as suas propriedades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Cefalosporinas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Estruturalmente semelhantes às penicilinas, constituídas por um núcleo CEFEM (anel </a:t>
            </a:r>
            <a:r>
              <a:rPr lang="pt-PT" sz="1050" dirty="0" err="1" smtClean="0">
                <a:ea typeface="新細明體" pitchFamily="18" charset="-120"/>
              </a:rPr>
              <a:t>dihidrotiacínico</a:t>
            </a:r>
            <a:r>
              <a:rPr lang="pt-PT" sz="1050" dirty="0" smtClean="0">
                <a:ea typeface="新細明體" pitchFamily="18" charset="-120"/>
              </a:rPr>
              <a:t>+anel beta-lactâmico). Modificações nas cadeias laterais R originam diferentes cefalosporinas com propriedades farmacocinéticas dispares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Carbapenemos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Compostos por um anel beta-lactâmico + anel </a:t>
            </a:r>
            <a:r>
              <a:rPr lang="pt-PT" sz="1050" dirty="0" err="1" smtClean="0">
                <a:ea typeface="新細明體" pitchFamily="18" charset="-120"/>
              </a:rPr>
              <a:t>pirrolidínico</a:t>
            </a:r>
            <a:r>
              <a:rPr lang="pt-PT" sz="1050" dirty="0" smtClean="0">
                <a:ea typeface="新細明體" pitchFamily="18" charset="-120"/>
              </a:rPr>
              <a:t> compartilhando um átomo de N (nitrogénio). Modificações nas cadeias laterais R bem como a sua posição espacial condiciona a afinidade elevada para as PBP. São os beta-lactâmicos com o maior espectro de actividade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err="1" smtClean="0">
                <a:ea typeface="新細明體" pitchFamily="18" charset="-120"/>
              </a:rPr>
              <a:t>Monobactamos</a:t>
            </a:r>
            <a:endParaRPr lang="pt-PT" sz="1050" b="1" dirty="0" smtClean="0">
              <a:ea typeface="新細明體" pitchFamily="18" charset="-12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Derivados do ácido 3-aminomonobactámico, estrutura </a:t>
            </a:r>
            <a:r>
              <a:rPr lang="pt-PT" sz="1050" dirty="0" err="1" smtClean="0">
                <a:ea typeface="新細明體" pitchFamily="18" charset="-120"/>
              </a:rPr>
              <a:t>monociclíca</a:t>
            </a:r>
            <a:r>
              <a:rPr lang="pt-PT" sz="1050" dirty="0" smtClean="0">
                <a:ea typeface="新細明體" pitchFamily="18" charset="-120"/>
              </a:rPr>
              <a:t> do anel beta-lactâmico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50" b="1" dirty="0" smtClean="0">
                <a:ea typeface="新細明體" pitchFamily="18" charset="-120"/>
              </a:rPr>
              <a:t>Inibidores das beta-lactamases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050" dirty="0" smtClean="0">
                <a:ea typeface="新細明體" pitchFamily="18" charset="-120"/>
              </a:rPr>
              <a:t>Ácido </a:t>
            </a:r>
            <a:r>
              <a:rPr lang="pt-PT" sz="1050" dirty="0" err="1" smtClean="0">
                <a:ea typeface="新細明體" pitchFamily="18" charset="-120"/>
              </a:rPr>
              <a:t>clavulânico_</a:t>
            </a:r>
            <a:r>
              <a:rPr lang="pt-PT" sz="1050" dirty="0" smtClean="0">
                <a:ea typeface="新細明體" pitchFamily="18" charset="-120"/>
              </a:rPr>
              <a:t> núcleo similar ao ácido </a:t>
            </a:r>
            <a:r>
              <a:rPr lang="pt-PT" sz="1050" dirty="0" err="1" smtClean="0">
                <a:ea typeface="新細明體" pitchFamily="18" charset="-120"/>
              </a:rPr>
              <a:t>penicilánico</a:t>
            </a:r>
            <a:r>
              <a:rPr lang="pt-PT" sz="1050" dirty="0" smtClean="0">
                <a:ea typeface="新細明體" pitchFamily="18" charset="-120"/>
              </a:rPr>
              <a:t>, com a substituição do átomo de enxofre (S) na posição 3 por um átomo de oxigénio aumenta a sua reactividade e proporciona uma maior afinidade para as enzimas beta-lactamases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56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F9E51-E113-42D9-9A1B-0F7D80C330A4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Os mecanismos de acção sobre os microrganismos são vários: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b="1" dirty="0" smtClean="0">
                <a:ea typeface="PMingLiU"/>
              </a:rPr>
              <a:t>Síntese da Parede Celular: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As penicilinas e cefalosporinas são bactericidas que actuam ao nível das </a:t>
            </a:r>
            <a:r>
              <a:rPr lang="pt-PT" dirty="0" err="1" smtClean="0">
                <a:ea typeface="PMingLiU"/>
              </a:rPr>
              <a:t>transpeptidases</a:t>
            </a:r>
            <a:r>
              <a:rPr lang="pt-PT" dirty="0" smtClean="0">
                <a:ea typeface="PMingLiU"/>
              </a:rPr>
              <a:t>, enzimas fundamentais num dos passos finais da produção do peptidoglicano, inibindo-as . Além disso, quando uma bactéria é exposta a penicilinas, activam-se enzimas </a:t>
            </a:r>
            <a:r>
              <a:rPr lang="pt-PT" dirty="0" err="1" smtClean="0">
                <a:ea typeface="PMingLiU"/>
              </a:rPr>
              <a:t>autolíticas</a:t>
            </a:r>
            <a:r>
              <a:rPr lang="pt-PT" dirty="0" smtClean="0">
                <a:ea typeface="PMingLiU"/>
              </a:rPr>
              <a:t>, que vão hidrolisar o peptidoglicano, destruindo a bactéria; se estas enzimas não forem activadas, então a bactéria não é destruída e diz-se tolerante. As penicilinas e cefalosporinas são drogas </a:t>
            </a:r>
            <a:r>
              <a:rPr lang="pt-PT" dirty="0" err="1" smtClean="0">
                <a:ea typeface="PMingLiU"/>
              </a:rPr>
              <a:t>β-lactâmicas</a:t>
            </a:r>
            <a:r>
              <a:rPr lang="pt-PT" dirty="0" smtClean="0">
                <a:ea typeface="PMingLiU"/>
              </a:rPr>
              <a:t> (possuem um anel </a:t>
            </a:r>
            <a:r>
              <a:rPr lang="pt-PT" dirty="0" err="1" smtClean="0">
                <a:ea typeface="PMingLiU"/>
              </a:rPr>
              <a:t>β-lactâmico</a:t>
            </a:r>
            <a:r>
              <a:rPr lang="pt-PT" dirty="0" smtClean="0">
                <a:ea typeface="PMingLiU"/>
              </a:rPr>
              <a:t>) e, por isso, podem ser degradadas por β-lactamases que clivam o anel </a:t>
            </a:r>
            <a:r>
              <a:rPr lang="pt-PT" dirty="0" err="1" smtClean="0">
                <a:ea typeface="PMingLiU"/>
              </a:rPr>
              <a:t>β-lactâmico</a:t>
            </a:r>
            <a:r>
              <a:rPr lang="pt-PT" dirty="0" smtClean="0">
                <a:ea typeface="PMingLiU"/>
              </a:rPr>
              <a:t>. Este é um dos mecanismos responsáveis pela resistência microbiana contra este antibiótico, a par das mutações genéticas ao nível da </a:t>
            </a:r>
            <a:r>
              <a:rPr lang="pt-PT" dirty="0" err="1" smtClean="0">
                <a:ea typeface="PMingLiU"/>
              </a:rPr>
              <a:t>transpeptidase</a:t>
            </a:r>
            <a:r>
              <a:rPr lang="pt-PT" dirty="0" smtClean="0">
                <a:ea typeface="PMingLiU"/>
              </a:rPr>
              <a:t> (impedindo a ligação da penicilina a </a:t>
            </a:r>
            <a:r>
              <a:rPr lang="pt-PT" dirty="0" err="1" smtClean="0">
                <a:ea typeface="PMingLiU"/>
              </a:rPr>
              <a:t>esta´</a:t>
            </a:r>
            <a:r>
              <a:rPr lang="pt-PT" dirty="0" smtClean="0">
                <a:ea typeface="PMingLiU"/>
              </a:rPr>
              <a:t>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 smtClean="0">
              <a:ea typeface="PMingLiU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ea typeface="PMingLiU"/>
              </a:rPr>
              <a:t>Síntese </a:t>
            </a:r>
            <a:r>
              <a:rPr lang="pt-PT" b="1" dirty="0" err="1" smtClean="0">
                <a:ea typeface="PMingLiU"/>
              </a:rPr>
              <a:t>Protéica</a:t>
            </a:r>
            <a:r>
              <a:rPr lang="pt-PT" b="1" dirty="0" smtClean="0">
                <a:ea typeface="PMingLiU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Há muitas drogas que afectam significativamente a síntese proteica bacteriana sem causar grandes alterações na síntese proteica humana. Isto acontece devido às grandes diferenças existentes ao nível dos </a:t>
            </a:r>
            <a:r>
              <a:rPr lang="pt-PT" dirty="0" err="1" smtClean="0">
                <a:ea typeface="PMingLiU"/>
              </a:rPr>
              <a:t>ribossomas</a:t>
            </a:r>
            <a:r>
              <a:rPr lang="pt-PT" dirty="0" smtClean="0">
                <a:ea typeface="PMingLiU"/>
              </a:rPr>
              <a:t> e das enzimas: os </a:t>
            </a:r>
            <a:r>
              <a:rPr lang="pt-PT" dirty="0" err="1" smtClean="0">
                <a:ea typeface="PMingLiU"/>
              </a:rPr>
              <a:t>ribossomas</a:t>
            </a:r>
            <a:r>
              <a:rPr lang="pt-PT" dirty="0" smtClean="0">
                <a:ea typeface="PMingLiU"/>
              </a:rPr>
              <a:t> humanos são 80S</a:t>
            </a:r>
            <a:r>
              <a:rPr lang="pt-PT" baseline="30000" dirty="0" smtClean="0">
                <a:ea typeface="PMingLiU"/>
                <a:hlinkClick r:id="rId3" action="ppaction://hlinkfile"/>
              </a:rPr>
              <a:t>[5]</a:t>
            </a:r>
            <a:r>
              <a:rPr lang="pt-PT" dirty="0" smtClean="0">
                <a:ea typeface="PMingLiU"/>
              </a:rPr>
              <a:t> e possuem subunidades 60S e 40S, ao passo que os </a:t>
            </a:r>
            <a:r>
              <a:rPr lang="pt-PT" dirty="0" err="1" smtClean="0">
                <a:ea typeface="PMingLiU"/>
              </a:rPr>
              <a:t>ribossomas</a:t>
            </a:r>
            <a:r>
              <a:rPr lang="pt-PT" dirty="0" smtClean="0">
                <a:ea typeface="PMingLiU"/>
              </a:rPr>
              <a:t> dos </a:t>
            </a:r>
            <a:r>
              <a:rPr lang="pt-PT" dirty="0" err="1" smtClean="0">
                <a:ea typeface="PMingLiU"/>
              </a:rPr>
              <a:t>procariontes</a:t>
            </a:r>
            <a:r>
              <a:rPr lang="pt-PT" dirty="0" smtClean="0">
                <a:ea typeface="PMingLiU"/>
              </a:rPr>
              <a:t> são 70S, possuindo subunidades 50S e 30S.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Temos, por exemplo, as </a:t>
            </a:r>
            <a:r>
              <a:rPr lang="pt-PT" dirty="0" err="1" smtClean="0">
                <a:ea typeface="PMingLiU"/>
              </a:rPr>
              <a:t>aminoglicosidas</a:t>
            </a:r>
            <a:r>
              <a:rPr lang="pt-PT" dirty="0" smtClean="0">
                <a:ea typeface="PMingLiU"/>
              </a:rPr>
              <a:t> e as </a:t>
            </a:r>
            <a:r>
              <a:rPr lang="pt-PT" dirty="0" err="1" smtClean="0">
                <a:ea typeface="PMingLiU"/>
              </a:rPr>
              <a:t>tetraciclinas</a:t>
            </a:r>
            <a:r>
              <a:rPr lang="pt-PT" dirty="0" smtClean="0">
                <a:ea typeface="PMingLiU"/>
              </a:rPr>
              <a:t>, que actuam na subunidade 30S dos </a:t>
            </a:r>
            <a:r>
              <a:rPr lang="pt-PT" dirty="0" err="1" smtClean="0">
                <a:ea typeface="PMingLiU"/>
              </a:rPr>
              <a:t>ribossomas</a:t>
            </a:r>
            <a:r>
              <a:rPr lang="pt-PT" dirty="0" smtClean="0">
                <a:ea typeface="PMingLiU"/>
              </a:rPr>
              <a:t>, e o </a:t>
            </a:r>
            <a:r>
              <a:rPr lang="pt-PT" dirty="0" err="1" smtClean="0">
                <a:ea typeface="PMingLiU"/>
              </a:rPr>
              <a:t>cloranfenicol</a:t>
            </a:r>
            <a:r>
              <a:rPr lang="pt-PT" dirty="0" smtClean="0">
                <a:ea typeface="PMingLiU"/>
              </a:rPr>
              <a:t> e a </a:t>
            </a:r>
            <a:r>
              <a:rPr lang="pt-PT" dirty="0" err="1" smtClean="0">
                <a:ea typeface="PMingLiU"/>
              </a:rPr>
              <a:t>eritromicina</a:t>
            </a:r>
            <a:r>
              <a:rPr lang="pt-PT" dirty="0" smtClean="0">
                <a:ea typeface="PMingLiU"/>
              </a:rPr>
              <a:t>, que actuam na subunidade 50S. O mecanismo de acção destas drogas baseia-se na indução de uma má leitura do </a:t>
            </a:r>
            <a:r>
              <a:rPr lang="pt-PT" dirty="0" err="1" smtClean="0">
                <a:ea typeface="PMingLiU"/>
              </a:rPr>
              <a:t>mRNA</a:t>
            </a:r>
            <a:r>
              <a:rPr lang="pt-PT" dirty="0" smtClean="0">
                <a:ea typeface="PMingLiU"/>
              </a:rPr>
              <a:t> ou na inibição da função do </a:t>
            </a:r>
            <a:r>
              <a:rPr lang="pt-PT" dirty="0" err="1" smtClean="0">
                <a:ea typeface="PMingLiU"/>
              </a:rPr>
              <a:t>tRNA</a:t>
            </a:r>
            <a:endParaRPr lang="pt-PT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b="1" dirty="0" smtClean="0">
                <a:ea typeface="PMingLiU"/>
              </a:rPr>
              <a:t>Metabolismo do ácido fólico: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A </a:t>
            </a:r>
            <a:r>
              <a:rPr lang="pt-PT" dirty="0" err="1" smtClean="0">
                <a:ea typeface="PMingLiU"/>
              </a:rPr>
              <a:t>seletividade</a:t>
            </a:r>
            <a:r>
              <a:rPr lang="pt-PT" dirty="0" smtClean="0">
                <a:ea typeface="PMingLiU"/>
              </a:rPr>
              <a:t> desses antimicrobianos é uma consequência do fato de que bactérias não podem usar ácido fólico pré-formado e precisam sintetizar seu próprio ácido fólico. Contrariamente, células de mamíferos usam ácido fólico obtidos a partir do alimento.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b="1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err="1" smtClean="0">
                <a:ea typeface="PMingLiU"/>
              </a:rPr>
              <a:t>Sulfonamidas_</a:t>
            </a:r>
            <a:r>
              <a:rPr lang="pt-PT" dirty="0" smtClean="0">
                <a:ea typeface="PMingLiU"/>
              </a:rPr>
              <a:t> Esses antimicrobianos são análogos do ácido </a:t>
            </a:r>
            <a:r>
              <a:rPr lang="pt-PT" dirty="0" err="1" smtClean="0">
                <a:ea typeface="PMingLiU"/>
              </a:rPr>
              <a:t>para-aminobenzóico</a:t>
            </a:r>
            <a:r>
              <a:rPr lang="pt-PT" dirty="0" smtClean="0">
                <a:ea typeface="PMingLiU"/>
              </a:rPr>
              <a:t> (PABA) e inibem competitivamente a formação do ácido </a:t>
            </a:r>
            <a:r>
              <a:rPr lang="pt-PT" dirty="0" err="1" smtClean="0">
                <a:ea typeface="PMingLiU"/>
              </a:rPr>
              <a:t>dihidroptérico</a:t>
            </a:r>
            <a:r>
              <a:rPr lang="pt-PT" dirty="0" smtClean="0">
                <a:ea typeface="PMingLiU"/>
              </a:rPr>
              <a:t> (pela inibição da enzima </a:t>
            </a:r>
            <a:r>
              <a:rPr lang="pt-PT" dirty="0" err="1" smtClean="0">
                <a:ea typeface="PMingLiU"/>
              </a:rPr>
              <a:t>dihiropteroato</a:t>
            </a:r>
            <a:r>
              <a:rPr lang="pt-PT" dirty="0" smtClean="0">
                <a:ea typeface="PMingLiU"/>
              </a:rPr>
              <a:t> </a:t>
            </a:r>
            <a:r>
              <a:rPr lang="pt-PT" dirty="0" err="1" smtClean="0">
                <a:ea typeface="PMingLiU"/>
              </a:rPr>
              <a:t>sintetase</a:t>
            </a:r>
            <a:r>
              <a:rPr lang="pt-PT" dirty="0" smtClean="0">
                <a:ea typeface="PMingLiU"/>
              </a:rPr>
              <a:t>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b="1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err="1" smtClean="0">
                <a:ea typeface="PMingLiU"/>
              </a:rPr>
              <a:t>Trimetoprim_</a:t>
            </a:r>
            <a:r>
              <a:rPr lang="pt-PT" dirty="0" smtClean="0">
                <a:ea typeface="PMingLiU"/>
              </a:rPr>
              <a:t> Esses antimicrobianos se ligam à </a:t>
            </a:r>
            <a:r>
              <a:rPr lang="pt-PT" dirty="0" err="1" smtClean="0">
                <a:ea typeface="PMingLiU"/>
              </a:rPr>
              <a:t>di-hidrofolato-redutase</a:t>
            </a:r>
            <a:r>
              <a:rPr lang="pt-PT" dirty="0" smtClean="0">
                <a:ea typeface="PMingLiU"/>
              </a:rPr>
              <a:t> e inibe a formação do ácido </a:t>
            </a:r>
            <a:r>
              <a:rPr lang="pt-PT" dirty="0" err="1" smtClean="0">
                <a:ea typeface="PMingLiU"/>
              </a:rPr>
              <a:t>tetrahidrofólico</a:t>
            </a:r>
            <a:r>
              <a:rPr lang="pt-PT" dirty="0" smtClean="0">
                <a:ea typeface="PMingLiU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Estes 2 antimicrobianos são usados em combinação com as </a:t>
            </a:r>
            <a:r>
              <a:rPr lang="pt-PT" dirty="0" err="1" smtClean="0">
                <a:ea typeface="PMingLiU"/>
              </a:rPr>
              <a:t>sulfonamidas</a:t>
            </a:r>
            <a:r>
              <a:rPr lang="pt-PT" dirty="0" smtClean="0">
                <a:ea typeface="PMingLiU"/>
              </a:rPr>
              <a:t>. Essa combinação bloqueia duas etapas distintas no metabolismo do </a:t>
            </a:r>
            <a:r>
              <a:rPr lang="pt-PT" dirty="0" err="1" smtClean="0">
                <a:ea typeface="PMingLiU"/>
              </a:rPr>
              <a:t>ácito</a:t>
            </a:r>
            <a:r>
              <a:rPr lang="pt-PT" dirty="0" smtClean="0">
                <a:ea typeface="PMingLiU"/>
              </a:rPr>
              <a:t> fólico e impede a emergência de linhagens resistentes.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PT" dirty="0" smtClean="0">
              <a:ea typeface="PMingLiU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b="1" dirty="0" smtClean="0">
                <a:ea typeface="PMingLiU"/>
              </a:rPr>
              <a:t>Síntese de ácidos </a:t>
            </a:r>
            <a:r>
              <a:rPr lang="pt-PT" b="1" dirty="0" err="1" smtClean="0">
                <a:ea typeface="PMingLiU"/>
              </a:rPr>
              <a:t>nucléicos</a:t>
            </a:r>
            <a:r>
              <a:rPr lang="pt-PT" b="1" dirty="0" smtClean="0">
                <a:ea typeface="PMingLiU"/>
              </a:rPr>
              <a:t>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As </a:t>
            </a:r>
            <a:r>
              <a:rPr lang="pt-PT" dirty="0" err="1" smtClean="0">
                <a:ea typeface="PMingLiU"/>
              </a:rPr>
              <a:t>quinolonas</a:t>
            </a:r>
            <a:r>
              <a:rPr lang="pt-PT" dirty="0" smtClean="0">
                <a:ea typeface="PMingLiU"/>
              </a:rPr>
              <a:t> são drogas bactericidas, ligam-se à subunidade A da DNA </a:t>
            </a:r>
            <a:r>
              <a:rPr lang="pt-PT" dirty="0" err="1" smtClean="0">
                <a:ea typeface="PMingLiU"/>
              </a:rPr>
              <a:t>girase</a:t>
            </a:r>
            <a:r>
              <a:rPr lang="pt-PT" dirty="0" smtClean="0">
                <a:ea typeface="PMingLiU"/>
              </a:rPr>
              <a:t> (</a:t>
            </a:r>
            <a:r>
              <a:rPr lang="pt-PT" dirty="0" err="1" smtClean="0">
                <a:ea typeface="PMingLiU"/>
              </a:rPr>
              <a:t>topoisomerase</a:t>
            </a:r>
            <a:r>
              <a:rPr lang="pt-PT" dirty="0" smtClean="0">
                <a:ea typeface="PMingLiU"/>
              </a:rPr>
              <a:t>) e impede o </a:t>
            </a:r>
            <a:r>
              <a:rPr lang="pt-PT" dirty="0" err="1" smtClean="0">
                <a:ea typeface="PMingLiU"/>
              </a:rPr>
              <a:t>superenrolamento</a:t>
            </a:r>
            <a:r>
              <a:rPr lang="pt-PT" dirty="0" smtClean="0">
                <a:ea typeface="PMingLiU"/>
              </a:rPr>
              <a:t> do DNA, impedindo assim a síntese de DNA.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PT" dirty="0" smtClean="0">
                <a:ea typeface="PMingLiU"/>
              </a:rPr>
              <a:t>A </a:t>
            </a:r>
            <a:r>
              <a:rPr lang="pt-PT" dirty="0" err="1" smtClean="0">
                <a:ea typeface="PMingLiU"/>
              </a:rPr>
              <a:t>rifampicina</a:t>
            </a:r>
            <a:r>
              <a:rPr lang="pt-PT" dirty="0" smtClean="0">
                <a:ea typeface="PMingLiU"/>
              </a:rPr>
              <a:t> inibe a síntese de </a:t>
            </a:r>
            <a:r>
              <a:rPr lang="pt-PT" dirty="0" err="1" smtClean="0">
                <a:ea typeface="PMingLiU"/>
              </a:rPr>
              <a:t>mRNA</a:t>
            </a:r>
            <a:r>
              <a:rPr lang="pt-PT" dirty="0" smtClean="0">
                <a:ea typeface="PMingLiU"/>
              </a:rPr>
              <a:t> em bactérias bloqueando a RNA </a:t>
            </a:r>
            <a:r>
              <a:rPr lang="pt-PT" dirty="0" err="1" smtClean="0">
                <a:ea typeface="PMingLiU"/>
              </a:rPr>
              <a:t>polimerase</a:t>
            </a:r>
            <a:r>
              <a:rPr lang="pt-PT" dirty="0" smtClean="0">
                <a:ea typeface="PMingLiU"/>
              </a:rPr>
              <a:t> bacteriana, sem afectar a RNA </a:t>
            </a:r>
            <a:r>
              <a:rPr lang="pt-PT" dirty="0" err="1" smtClean="0">
                <a:ea typeface="PMingLiU"/>
              </a:rPr>
              <a:t>polimerase</a:t>
            </a:r>
            <a:r>
              <a:rPr lang="pt-PT" dirty="0" smtClean="0">
                <a:ea typeface="PMingLiU"/>
              </a:rPr>
              <a:t> humana.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76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A72A7-F253-4473-B10A-B9B97EABC20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7037-6C2A-480D-AC11-52832FA3732D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AF1A-62E6-4BE8-9B90-99411D7FC14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18C4-6236-4B80-A73B-219B9436FCF5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C77D-BEFC-4A1E-9AEB-92D860E69ED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50BE-232D-46D9-80FC-CD9FBE86512F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29EE-A4BE-40D0-BD9A-26D245574B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5806-C67C-4927-B3E2-B81610BE8E7C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F621-3407-47F2-AA30-B85B640B73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0AD3-8B27-4659-A254-0D2D7B133EDF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E225-9A58-4B56-8015-4922AF726DF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15F0-377F-4707-99E4-0A0CCEEC61C2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809B-592D-4B5A-98AB-D39A614E2E2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4BA4-DE83-4E2A-B9AF-F62D156A49DE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A711-2606-4AEE-90CE-F30FE1874C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2B96-A80B-4C7D-89D6-6290CE8CF481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0704-C430-44C1-952E-3EA368B7552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7B8B-44D1-4887-A968-331D19396A28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26BE-927D-40B2-824D-C93BD076DA7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1F11-80F6-4F9D-84E6-D1E9853DC926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1561-C1B3-4874-B9A2-4E3E8859F1C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B3FB-91DA-4996-A359-45CE3BE4BC1E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93A4-492F-441D-BDBA-BADBDE5B1BE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4C34A3-2E32-4CF9-A77E-7DF073A2FD2B}" type="datetimeFigureOut">
              <a:rPr lang="pt-PT"/>
              <a:pPr>
                <a:defRPr/>
              </a:pPr>
              <a:t>19-02-2011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AC266-FF36-40B5-B6E4-F2AEED96346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rsa-research-center.bsd.uchicago.edu/patients_families/faq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01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>
                <a:solidFill>
                  <a:srgbClr val="FFFF00"/>
                </a:solidFill>
              </a:rPr>
              <a:t>Prevalência de </a:t>
            </a:r>
            <a:r>
              <a:rPr lang="pt-PT" dirty="0" smtClean="0">
                <a:solidFill>
                  <a:srgbClr val="FFFF00"/>
                </a:solidFill>
              </a:rPr>
              <a:t>colonização/infecção </a:t>
            </a:r>
            <a:r>
              <a:rPr lang="pt-PT" dirty="0">
                <a:solidFill>
                  <a:srgbClr val="FFFF00"/>
                </a:solidFill>
              </a:rPr>
              <a:t>por MRSA no Centro Hospitalar </a:t>
            </a:r>
            <a:r>
              <a:rPr lang="pt-PT" dirty="0" err="1">
                <a:solidFill>
                  <a:srgbClr val="FFFF00"/>
                </a:solidFill>
              </a:rPr>
              <a:t>P.Varzim</a:t>
            </a:r>
            <a:r>
              <a:rPr lang="pt-PT" dirty="0">
                <a:solidFill>
                  <a:srgbClr val="FFFF00"/>
                </a:solidFill>
              </a:rPr>
              <a:t>/</a:t>
            </a:r>
            <a:r>
              <a:rPr lang="pt-PT" dirty="0" err="1">
                <a:solidFill>
                  <a:srgbClr val="FFFF00"/>
                </a:solidFill>
              </a:rPr>
              <a:t>V.Conde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4338" name="Picture 4" descr="01staff45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141663"/>
            <a:ext cx="39608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179388" y="4581525"/>
            <a:ext cx="4537075" cy="2087563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pt-PT" sz="3000" smtClean="0">
                <a:solidFill>
                  <a:srgbClr val="FFFF00"/>
                </a:solidFill>
              </a:rPr>
              <a:t>Mestrado em Microbiologia</a:t>
            </a:r>
          </a:p>
          <a:p>
            <a:pPr algn="l" eaLnBrk="1" hangingPunct="1"/>
            <a:r>
              <a:rPr lang="pt-PT" sz="3000" smtClean="0">
                <a:solidFill>
                  <a:srgbClr val="FFFF00"/>
                </a:solidFill>
              </a:rPr>
              <a:t>Universidade de Aveiro</a:t>
            </a:r>
          </a:p>
          <a:p>
            <a:pPr algn="l" eaLnBrk="1" hangingPunct="1"/>
            <a:r>
              <a:rPr lang="pt-PT" sz="3000" smtClean="0">
                <a:solidFill>
                  <a:srgbClr val="FFFF00"/>
                </a:solidFill>
              </a:rPr>
              <a:t>Marta Valadas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Mecanismo de acção dos antibióticos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00200"/>
            <a:ext cx="8497887" cy="4781550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477000"/>
            <a:ext cx="3000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Factores de risco para aquisição de MRSA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internamentos prolongados;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doentes internados em lares;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sobrelotação de serviços;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pacientes com lesão cutânea;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uso excessivo de antibióticos;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antibioticoterapia previa;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idade superior a 75 anos;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transferências intra-hospital;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insuficiência de recursos humanos;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insuficiência de condições de isolamento;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Modo de transmissão</a:t>
            </a:r>
          </a:p>
        </p:txBody>
      </p:sp>
      <p:sp>
        <p:nvSpPr>
          <p:cNvPr id="29698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   </a:t>
            </a:r>
            <a:endParaRPr lang="pt-PT" smtClean="0"/>
          </a:p>
        </p:txBody>
      </p:sp>
      <p:pic>
        <p:nvPicPr>
          <p:cNvPr id="29699" name="Imagem 3" descr="The MRSA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684213" y="6356350"/>
            <a:ext cx="619125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rgbClr val="FFFF00"/>
                </a:solidFill>
                <a:latin typeface="+mn-lt"/>
              </a:rPr>
              <a:t>http://www.infectionprotection.org.uk/goingintohospital/mrsa.html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MRSA em Portugal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04963"/>
            <a:ext cx="7559675" cy="4514850"/>
          </a:xfrm>
        </p:spPr>
      </p:pic>
      <p:sp>
        <p:nvSpPr>
          <p:cNvPr id="3072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2195513" y="6356350"/>
            <a:ext cx="4321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PT" sz="1400" smtClean="0">
                <a:solidFill>
                  <a:srgbClr val="FFFF00"/>
                </a:solidFill>
              </a:rPr>
              <a:t>Percentagem</a:t>
            </a:r>
            <a:r>
              <a:rPr lang="pt-PT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de</a:t>
            </a:r>
            <a:r>
              <a:rPr lang="pt-PT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MRSA</a:t>
            </a:r>
            <a:r>
              <a:rPr lang="pt-PT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em</a:t>
            </a:r>
            <a:r>
              <a:rPr lang="pt-PT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Portugal</a:t>
            </a:r>
            <a:r>
              <a:rPr lang="pt-PT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(Ribeiro, 2008).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Objectivos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1- Conhecer a prevalência de colonização/infecção nos pacientes dos serviços de internamento no Centro Hospitalar Póvoa de Varzim/Vila do Conde.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2- Estudar a evolução ao longo do período de estudo do MRSA no Centro Hospitalar Póvoa de Varzim/Vila do Conde.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80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3- Analisar qual dos géneros e grupos etários têm maior prevalência de MRSA.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4- Contribuir para o estudo de MRSA como agente bacteriano de infecção em doentes internados no Centro Hospitalar, a nível do controlo de infecção nosocomial e no tratamento das infecções.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5- Avaliar as resistências </a:t>
            </a:r>
            <a:r>
              <a:rPr lang="pt-PT" sz="8000" i="1" dirty="0" smtClean="0">
                <a:solidFill>
                  <a:srgbClr val="FFFF00"/>
                </a:solidFill>
              </a:rPr>
              <a:t>in vitro</a:t>
            </a:r>
            <a:r>
              <a:rPr lang="pt-PT" sz="8000" dirty="0" smtClean="0">
                <a:solidFill>
                  <a:srgbClr val="FFFF00"/>
                </a:solidFill>
              </a:rPr>
              <a:t> aos antimicrobianos de MRSA isolados de diversas amostras estudadas no laboratório do Centro Hospitalar, durante o período de estudo.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8000" dirty="0" smtClean="0">
                <a:solidFill>
                  <a:srgbClr val="FFFF00"/>
                </a:solidFill>
              </a:rPr>
              <a:t>6- Avaliar os factores de risco de infecção por MRSA</a:t>
            </a:r>
            <a:r>
              <a:rPr lang="pt-PT" sz="8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Material e Métodos</a:t>
            </a:r>
          </a:p>
        </p:txBody>
      </p:sp>
      <p:sp>
        <p:nvSpPr>
          <p:cNvPr id="3277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  <a:ea typeface="PMingLiU"/>
                <a:cs typeface="PMingLiU"/>
              </a:rPr>
              <a:t>Estudo Retrospectivo no CHPV/VC:</a:t>
            </a:r>
          </a:p>
          <a:p>
            <a:pPr eaLnBrk="1" hangingPunct="1">
              <a:buFont typeface="Arial" charset="0"/>
              <a:buNone/>
            </a:pPr>
            <a:endParaRPr lang="pt-PT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pt-PT" smtClean="0">
                <a:solidFill>
                  <a:srgbClr val="FFFF00"/>
                </a:solidFill>
                <a:ea typeface="PMingLiU"/>
                <a:cs typeface="PMingLiU"/>
              </a:rPr>
              <a:t>   </a:t>
            </a:r>
            <a:r>
              <a:rPr lang="pt-PT" sz="2800" smtClean="0">
                <a:solidFill>
                  <a:srgbClr val="FFFF00"/>
                </a:solidFill>
                <a:ea typeface="PMingLiU"/>
                <a:cs typeface="PMingLiU"/>
              </a:rPr>
              <a:t> - 1 de Janeiro 2007 a 31 de Dezembro 2009 – 3 anos</a:t>
            </a:r>
          </a:p>
          <a:p>
            <a:pPr eaLnBrk="1" hangingPunct="1">
              <a:buFont typeface="Arial" charset="0"/>
              <a:buNone/>
            </a:pPr>
            <a:r>
              <a:rPr lang="pt-PT" sz="2800" smtClean="0">
                <a:solidFill>
                  <a:srgbClr val="FFFF00"/>
                </a:solidFill>
                <a:ea typeface="PMingLiU"/>
                <a:cs typeface="PMingLiU"/>
              </a:rPr>
              <a:t>    - Vários tipos de amostras biológicas</a:t>
            </a:r>
          </a:p>
          <a:p>
            <a:pPr eaLnBrk="1" hangingPunct="1">
              <a:buFont typeface="Arial" charset="0"/>
              <a:buNone/>
            </a:pPr>
            <a:r>
              <a:rPr lang="pt-PT" sz="2800" smtClean="0">
                <a:solidFill>
                  <a:srgbClr val="FFFF00"/>
                </a:solidFill>
                <a:ea typeface="PMingLiU"/>
                <a:cs typeface="PMingLiU"/>
              </a:rPr>
              <a:t>    - Internamentos do CHPV/VC</a:t>
            </a:r>
          </a:p>
          <a:p>
            <a:pPr eaLnBrk="1" hangingPunct="1">
              <a:buFont typeface="Arial" charset="0"/>
              <a:buNone/>
            </a:pPr>
            <a:r>
              <a:rPr lang="pt-PT" sz="2800" smtClean="0">
                <a:solidFill>
                  <a:srgbClr val="FFFF00"/>
                </a:solidFill>
                <a:ea typeface="PMingLiU"/>
                <a:cs typeface="PMingLiU"/>
              </a:rPr>
              <a:t>    - 541 isolados com </a:t>
            </a:r>
            <a:r>
              <a:rPr lang="pt-PT" sz="2800" i="1" smtClean="0">
                <a:solidFill>
                  <a:srgbClr val="FFFF00"/>
                </a:solidFill>
                <a:ea typeface="PMingLiU"/>
                <a:cs typeface="PMingLiU"/>
              </a:rPr>
              <a:t>Staphylococcus aureus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pt-PT" i="1" smtClean="0">
                <a:solidFill>
                  <a:srgbClr val="FFFF00"/>
                </a:solidFill>
                <a:ea typeface="PMingLiU"/>
                <a:cs typeface="PMingLiU"/>
              </a:rPr>
              <a:t>    - </a:t>
            </a:r>
            <a:r>
              <a:rPr lang="pt-PT" smtClean="0">
                <a:solidFill>
                  <a:srgbClr val="FFFF00"/>
                </a:solidFill>
                <a:ea typeface="PMingLiU"/>
                <a:cs typeface="PMingLiU"/>
              </a:rPr>
              <a:t>Identificação através de testes bioquímicos e sistema VITEK®2 Compact c/software </a:t>
            </a:r>
            <a:r>
              <a:rPr lang="pt-PT" i="1" smtClean="0">
                <a:solidFill>
                  <a:srgbClr val="FFFF00"/>
                </a:solidFill>
                <a:ea typeface="PMingLiU"/>
                <a:cs typeface="PMingLiU"/>
              </a:rPr>
              <a:t>Advanced Expert System </a:t>
            </a:r>
            <a:r>
              <a:rPr lang="pt-PT" smtClean="0">
                <a:solidFill>
                  <a:srgbClr val="FFFF00"/>
                </a:solidFill>
                <a:ea typeface="PMingLiU"/>
                <a:cs typeface="PMingLiU"/>
              </a:rPr>
              <a:t>(AES)  </a:t>
            </a:r>
            <a:r>
              <a:rPr lang="pt-PT" sz="1800" smtClean="0">
                <a:solidFill>
                  <a:srgbClr val="FFFF00"/>
                </a:solidFill>
                <a:ea typeface="PMingLiU"/>
                <a:cs typeface="PMingLiU"/>
              </a:rPr>
              <a:t>(bioMérieux, Marcy-L’Étoile, França)</a:t>
            </a:r>
          </a:p>
          <a:p>
            <a:pPr marL="342900" lvl="1" indent="-342900" eaLnBrk="1" hangingPunct="1">
              <a:buFont typeface="Arial" charset="0"/>
              <a:buNone/>
            </a:pPr>
            <a:endParaRPr lang="pt-PT" i="1" smtClean="0">
              <a:ea typeface="PMingLiU"/>
              <a:cs typeface="PMingLiU"/>
            </a:endParaRPr>
          </a:p>
          <a:p>
            <a:pPr marL="342900" lvl="1" indent="-342900" eaLnBrk="1" hangingPunct="1">
              <a:buFont typeface="Arial" charset="0"/>
              <a:buNone/>
            </a:pPr>
            <a:endParaRPr lang="pt-PT" smtClean="0">
              <a:ea typeface="PMingLiU"/>
              <a:cs typeface="PMingLi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Provas de identificação de MRSA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Teste da coagulase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Teste da catalase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Teste de sensibilidade aos antibióticos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484313"/>
            <a:ext cx="30241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27" descr="C:\DOCUME~1\RISI~1.SPH\LOCALS~1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500438"/>
            <a:ext cx="30241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xfrm>
            <a:off x="5940425" y="5949950"/>
            <a:ext cx="3024188" cy="7715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t-PT" sz="1400" smtClean="0">
                <a:solidFill>
                  <a:srgbClr val="FFFF00"/>
                </a:solidFill>
              </a:rPr>
              <a:t>Fotografias</a:t>
            </a:r>
            <a:r>
              <a:rPr lang="pt-PT" sz="1400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tiradas</a:t>
            </a:r>
            <a:r>
              <a:rPr lang="pt-PT" sz="1400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no</a:t>
            </a:r>
            <a:r>
              <a:rPr lang="pt-PT" sz="1400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laboratório</a:t>
            </a:r>
            <a:r>
              <a:rPr lang="pt-PT" sz="1400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do</a:t>
            </a:r>
            <a:r>
              <a:rPr lang="pt-PT" sz="1400" smtClean="0"/>
              <a:t>  </a:t>
            </a:r>
            <a:r>
              <a:rPr lang="pt-PT" sz="1400" smtClean="0">
                <a:solidFill>
                  <a:srgbClr val="FFFF00"/>
                </a:solidFill>
              </a:rPr>
              <a:t>Centro</a:t>
            </a:r>
            <a:r>
              <a:rPr lang="pt-PT" sz="1400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Hospitalar</a:t>
            </a:r>
            <a:r>
              <a:rPr lang="pt-PT" sz="1400" smtClean="0"/>
              <a:t> </a:t>
            </a:r>
            <a:r>
              <a:rPr lang="pt-PT" sz="1400" smtClean="0">
                <a:solidFill>
                  <a:srgbClr val="FFFF00"/>
                </a:solidFill>
              </a:rPr>
              <a:t>PV/VC</a:t>
            </a:r>
          </a:p>
          <a:p>
            <a:pPr algn="r"/>
            <a:endParaRPr lang="pt-PT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Resultados</a:t>
            </a:r>
          </a:p>
        </p:txBody>
      </p:sp>
      <p:pic>
        <p:nvPicPr>
          <p:cNvPr id="34818" name="Marcador de Posição de Conteúdo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848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>
          <a:xfrm>
            <a:off x="755650" y="5445125"/>
            <a:ext cx="7416800" cy="12763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FFFF00"/>
                </a:solidFill>
                <a:latin typeface="+mn-lt"/>
              </a:rPr>
              <a:t>Número </a:t>
            </a:r>
            <a:r>
              <a:rPr lang="pt-PT" sz="2800" b="1" dirty="0">
                <a:solidFill>
                  <a:srgbClr val="FFFF00"/>
                </a:solidFill>
                <a:latin typeface="+mn-lt"/>
              </a:rPr>
              <a:t>de</a:t>
            </a:r>
            <a:r>
              <a:rPr lang="pt-PT" sz="2800" b="1" i="1" dirty="0">
                <a:solidFill>
                  <a:srgbClr val="FFFF00"/>
                </a:solidFill>
                <a:latin typeface="+mn-lt"/>
              </a:rPr>
              <a:t> Staphylococcus</a:t>
            </a:r>
            <a:r>
              <a:rPr lang="pt-PT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PT" sz="2800" b="1" i="1" dirty="0">
                <a:solidFill>
                  <a:srgbClr val="FFFF00"/>
                </a:solidFill>
                <a:latin typeface="+mn-lt"/>
              </a:rPr>
              <a:t>aureus </a:t>
            </a:r>
            <a:r>
              <a:rPr lang="pt-PT" sz="2800" b="1" dirty="0">
                <a:solidFill>
                  <a:srgbClr val="FFFF00"/>
                </a:solidFill>
                <a:latin typeface="+mn-lt"/>
              </a:rPr>
              <a:t>isolados no período de estudo (541 amostras).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MRSA/MSSA</a:t>
            </a:r>
          </a:p>
        </p:txBody>
      </p:sp>
      <p:sp>
        <p:nvSpPr>
          <p:cNvPr id="35842" name="Marcador de Posição de Conteúdo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t-PT" sz="4400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  <p:sp>
        <p:nvSpPr>
          <p:cNvPr id="35843" name="Rectangle 53"/>
          <p:cNvSpPr>
            <a:spLocks noChangeArrowheads="1"/>
          </p:cNvSpPr>
          <p:nvPr/>
        </p:nvSpPr>
        <p:spPr bwMode="auto">
          <a:xfrm>
            <a:off x="539750" y="5334000"/>
            <a:ext cx="7920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PT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Número de MRSA e MSSA (</a:t>
            </a:r>
            <a:r>
              <a:rPr lang="pt-PT" sz="2000" i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Staphylococcus aureus sensíveis</a:t>
            </a:r>
            <a:r>
              <a:rPr lang="pt-PT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à meticilina) , isolados nos pacientes dos serviços de internamento do Centro Hospitalar</a:t>
            </a:r>
            <a:r>
              <a:rPr lang="pt-PT" sz="1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.</a:t>
            </a:r>
            <a:endParaRPr lang="pt-PT" sz="1100">
              <a:solidFill>
                <a:srgbClr val="FFFF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pt-PT" sz="1000">
                <a:ea typeface="Times New Roman" pitchFamily="18" charset="0"/>
                <a:cs typeface="Arial" charset="0"/>
              </a:rPr>
              <a:t> </a:t>
            </a:r>
            <a:endParaRPr lang="pt-PT" sz="110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pt-PT" sz="1000">
                <a:ea typeface="Times New Roman" pitchFamily="18" charset="0"/>
                <a:cs typeface="Arial" charset="0"/>
              </a:rPr>
              <a:t> </a:t>
            </a:r>
            <a:endParaRPr lang="pt-PT" sz="1800">
              <a:ea typeface="Times New Roman" pitchFamily="18" charset="0"/>
              <a:cs typeface="Arial" charset="0"/>
            </a:endParaRPr>
          </a:p>
        </p:txBody>
      </p:sp>
      <p:grpSp>
        <p:nvGrpSpPr>
          <p:cNvPr id="35844" name="Group 4"/>
          <p:cNvGrpSpPr>
            <a:grpSpLocks noChangeAspect="1"/>
          </p:cNvGrpSpPr>
          <p:nvPr/>
        </p:nvGrpSpPr>
        <p:grpSpPr bwMode="auto">
          <a:xfrm>
            <a:off x="468313" y="1268413"/>
            <a:ext cx="8496300" cy="4105275"/>
            <a:chOff x="0" y="0"/>
            <a:chExt cx="7340" cy="3247"/>
          </a:xfrm>
        </p:grpSpPr>
        <p:sp>
          <p:nvSpPr>
            <p:cNvPr id="35846" name="AutoShape 5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340" cy="3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47" name="Rectangle 51"/>
            <p:cNvSpPr>
              <a:spLocks noChangeArrowheads="1"/>
            </p:cNvSpPr>
            <p:nvPr/>
          </p:nvSpPr>
          <p:spPr bwMode="auto">
            <a:xfrm>
              <a:off x="56" y="114"/>
              <a:ext cx="6857" cy="26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48" name="Rectangle 50"/>
            <p:cNvSpPr>
              <a:spLocks noChangeArrowheads="1"/>
            </p:cNvSpPr>
            <p:nvPr/>
          </p:nvSpPr>
          <p:spPr bwMode="auto">
            <a:xfrm>
              <a:off x="540" y="981"/>
              <a:ext cx="5664" cy="170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49" name="Line 49"/>
            <p:cNvSpPr>
              <a:spLocks noChangeShapeType="1"/>
            </p:cNvSpPr>
            <p:nvPr/>
          </p:nvSpPr>
          <p:spPr bwMode="auto">
            <a:xfrm>
              <a:off x="540" y="2683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0" name="Line 48"/>
            <p:cNvSpPr>
              <a:spLocks noChangeShapeType="1"/>
            </p:cNvSpPr>
            <p:nvPr/>
          </p:nvSpPr>
          <p:spPr bwMode="auto">
            <a:xfrm>
              <a:off x="540" y="2401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1" name="Line 47"/>
            <p:cNvSpPr>
              <a:spLocks noChangeShapeType="1"/>
            </p:cNvSpPr>
            <p:nvPr/>
          </p:nvSpPr>
          <p:spPr bwMode="auto">
            <a:xfrm>
              <a:off x="540" y="2120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2" name="Line 46"/>
            <p:cNvSpPr>
              <a:spLocks noChangeShapeType="1"/>
            </p:cNvSpPr>
            <p:nvPr/>
          </p:nvSpPr>
          <p:spPr bwMode="auto">
            <a:xfrm>
              <a:off x="540" y="1838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3" name="Line 45"/>
            <p:cNvSpPr>
              <a:spLocks noChangeShapeType="1"/>
            </p:cNvSpPr>
            <p:nvPr/>
          </p:nvSpPr>
          <p:spPr bwMode="auto">
            <a:xfrm>
              <a:off x="540" y="1545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4" name="Line 44"/>
            <p:cNvSpPr>
              <a:spLocks noChangeShapeType="1"/>
            </p:cNvSpPr>
            <p:nvPr/>
          </p:nvSpPr>
          <p:spPr bwMode="auto">
            <a:xfrm>
              <a:off x="540" y="1263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5" name="Line 43"/>
            <p:cNvSpPr>
              <a:spLocks noChangeShapeType="1"/>
            </p:cNvSpPr>
            <p:nvPr/>
          </p:nvSpPr>
          <p:spPr bwMode="auto">
            <a:xfrm>
              <a:off x="540" y="981"/>
              <a:ext cx="56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6" name="Rectangle 42"/>
            <p:cNvSpPr>
              <a:spLocks noChangeArrowheads="1"/>
            </p:cNvSpPr>
            <p:nvPr/>
          </p:nvSpPr>
          <p:spPr bwMode="auto">
            <a:xfrm>
              <a:off x="540" y="796"/>
              <a:ext cx="5664" cy="1887"/>
            </a:xfrm>
            <a:prstGeom prst="rect">
              <a:avLst/>
            </a:prstGeom>
            <a:noFill/>
            <a:ln w="11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57" name="Rectangle 41"/>
            <p:cNvSpPr>
              <a:spLocks noChangeArrowheads="1"/>
            </p:cNvSpPr>
            <p:nvPr/>
          </p:nvSpPr>
          <p:spPr bwMode="auto">
            <a:xfrm>
              <a:off x="1013" y="1409"/>
              <a:ext cx="631" cy="1274"/>
            </a:xfrm>
            <a:prstGeom prst="rect">
              <a:avLst/>
            </a:prstGeom>
            <a:solidFill>
              <a:srgbClr val="9999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58" name="Rectangle 40"/>
            <p:cNvSpPr>
              <a:spLocks noChangeArrowheads="1"/>
            </p:cNvSpPr>
            <p:nvPr/>
          </p:nvSpPr>
          <p:spPr bwMode="auto">
            <a:xfrm>
              <a:off x="3850" y="1623"/>
              <a:ext cx="631" cy="1060"/>
            </a:xfrm>
            <a:prstGeom prst="rect">
              <a:avLst/>
            </a:prstGeom>
            <a:solidFill>
              <a:srgbClr val="9999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59" name="Rectangle 39"/>
            <p:cNvSpPr>
              <a:spLocks noChangeArrowheads="1"/>
            </p:cNvSpPr>
            <p:nvPr/>
          </p:nvSpPr>
          <p:spPr bwMode="auto">
            <a:xfrm>
              <a:off x="1644" y="1387"/>
              <a:ext cx="630" cy="1296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60" name="Rectangle 38"/>
            <p:cNvSpPr>
              <a:spLocks noChangeArrowheads="1"/>
            </p:cNvSpPr>
            <p:nvPr/>
          </p:nvSpPr>
          <p:spPr bwMode="auto">
            <a:xfrm>
              <a:off x="4481" y="1161"/>
              <a:ext cx="619" cy="1522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61" name="Rectangle 37"/>
            <p:cNvSpPr>
              <a:spLocks noChangeArrowheads="1"/>
            </p:cNvSpPr>
            <p:nvPr/>
          </p:nvSpPr>
          <p:spPr bwMode="auto">
            <a:xfrm>
              <a:off x="2274" y="1432"/>
              <a:ext cx="631" cy="1251"/>
            </a:xfrm>
            <a:prstGeom prst="rect">
              <a:avLst/>
            </a:prstGeom>
            <a:solidFill>
              <a:srgbClr val="FFFFCC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62" name="Rectangle 36"/>
            <p:cNvSpPr>
              <a:spLocks noChangeArrowheads="1"/>
            </p:cNvSpPr>
            <p:nvPr/>
          </p:nvSpPr>
          <p:spPr bwMode="auto">
            <a:xfrm>
              <a:off x="5100" y="1409"/>
              <a:ext cx="631" cy="1274"/>
            </a:xfrm>
            <a:prstGeom prst="rect">
              <a:avLst/>
            </a:prstGeom>
            <a:solidFill>
              <a:srgbClr val="FFFFCC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63" name="Line 35"/>
            <p:cNvSpPr>
              <a:spLocks noChangeShapeType="1"/>
            </p:cNvSpPr>
            <p:nvPr/>
          </p:nvSpPr>
          <p:spPr bwMode="auto">
            <a:xfrm>
              <a:off x="540" y="981"/>
              <a:ext cx="1" cy="17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64" name="Line 34"/>
            <p:cNvSpPr>
              <a:spLocks noChangeShapeType="1"/>
            </p:cNvSpPr>
            <p:nvPr/>
          </p:nvSpPr>
          <p:spPr bwMode="auto">
            <a:xfrm>
              <a:off x="495" y="268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65" name="Line 33"/>
            <p:cNvSpPr>
              <a:spLocks noChangeShapeType="1"/>
            </p:cNvSpPr>
            <p:nvPr/>
          </p:nvSpPr>
          <p:spPr bwMode="auto">
            <a:xfrm>
              <a:off x="495" y="240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66" name="Line 32"/>
            <p:cNvSpPr>
              <a:spLocks noChangeShapeType="1"/>
            </p:cNvSpPr>
            <p:nvPr/>
          </p:nvSpPr>
          <p:spPr bwMode="auto">
            <a:xfrm>
              <a:off x="495" y="212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67" name="Line 31"/>
            <p:cNvSpPr>
              <a:spLocks noChangeShapeType="1"/>
            </p:cNvSpPr>
            <p:nvPr/>
          </p:nvSpPr>
          <p:spPr bwMode="auto">
            <a:xfrm>
              <a:off x="495" y="1838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68" name="Line 30"/>
            <p:cNvSpPr>
              <a:spLocks noChangeShapeType="1"/>
            </p:cNvSpPr>
            <p:nvPr/>
          </p:nvSpPr>
          <p:spPr bwMode="auto">
            <a:xfrm>
              <a:off x="495" y="154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495" y="126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70" name="Line 28"/>
            <p:cNvSpPr>
              <a:spLocks noChangeShapeType="1"/>
            </p:cNvSpPr>
            <p:nvPr/>
          </p:nvSpPr>
          <p:spPr bwMode="auto">
            <a:xfrm>
              <a:off x="495" y="98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71" name="Rectangle 25"/>
            <p:cNvSpPr>
              <a:spLocks noChangeArrowheads="1"/>
            </p:cNvSpPr>
            <p:nvPr/>
          </p:nvSpPr>
          <p:spPr bwMode="auto">
            <a:xfrm>
              <a:off x="1250" y="1161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90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2" name="Rectangle 24"/>
            <p:cNvSpPr>
              <a:spLocks noChangeArrowheads="1"/>
            </p:cNvSpPr>
            <p:nvPr/>
          </p:nvSpPr>
          <p:spPr bwMode="auto">
            <a:xfrm>
              <a:off x="4087" y="1375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75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3" name="Rectangle 23"/>
            <p:cNvSpPr>
              <a:spLocks noChangeArrowheads="1"/>
            </p:cNvSpPr>
            <p:nvPr/>
          </p:nvSpPr>
          <p:spPr bwMode="auto">
            <a:xfrm>
              <a:off x="1880" y="1139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91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4672" y="913"/>
              <a:ext cx="22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105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5" name="Rectangle 21"/>
            <p:cNvSpPr>
              <a:spLocks noChangeArrowheads="1"/>
            </p:cNvSpPr>
            <p:nvPr/>
          </p:nvSpPr>
          <p:spPr bwMode="auto">
            <a:xfrm>
              <a:off x="2426" y="1164"/>
              <a:ext cx="373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88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6" name="Rectangle 20"/>
            <p:cNvSpPr>
              <a:spLocks noChangeArrowheads="1"/>
            </p:cNvSpPr>
            <p:nvPr/>
          </p:nvSpPr>
          <p:spPr bwMode="auto">
            <a:xfrm>
              <a:off x="5337" y="1161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90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7" name="Rectangle 19"/>
            <p:cNvSpPr>
              <a:spLocks noChangeArrowheads="1"/>
            </p:cNvSpPr>
            <p:nvPr/>
          </p:nvSpPr>
          <p:spPr bwMode="auto">
            <a:xfrm>
              <a:off x="349" y="2593"/>
              <a:ext cx="73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/>
            </a:p>
          </p:txBody>
        </p:sp>
        <p:sp>
          <p:nvSpPr>
            <p:cNvPr id="35878" name="Rectangle 18"/>
            <p:cNvSpPr>
              <a:spLocks noChangeArrowheads="1"/>
            </p:cNvSpPr>
            <p:nvPr/>
          </p:nvSpPr>
          <p:spPr bwMode="auto">
            <a:xfrm>
              <a:off x="270" y="2311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79" name="Rectangle 17"/>
            <p:cNvSpPr>
              <a:spLocks noChangeArrowheads="1"/>
            </p:cNvSpPr>
            <p:nvPr/>
          </p:nvSpPr>
          <p:spPr bwMode="auto">
            <a:xfrm>
              <a:off x="270" y="2029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80" name="Rectangle 16"/>
            <p:cNvSpPr>
              <a:spLocks noChangeArrowheads="1"/>
            </p:cNvSpPr>
            <p:nvPr/>
          </p:nvSpPr>
          <p:spPr bwMode="auto">
            <a:xfrm>
              <a:off x="270" y="1748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60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81" name="Rectangle 15"/>
            <p:cNvSpPr>
              <a:spLocks noChangeArrowheads="1"/>
            </p:cNvSpPr>
            <p:nvPr/>
          </p:nvSpPr>
          <p:spPr bwMode="auto">
            <a:xfrm>
              <a:off x="270" y="1454"/>
              <a:ext cx="14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80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82" name="Rectangle 14"/>
            <p:cNvSpPr>
              <a:spLocks noChangeArrowheads="1"/>
            </p:cNvSpPr>
            <p:nvPr/>
          </p:nvSpPr>
          <p:spPr bwMode="auto">
            <a:xfrm>
              <a:off x="191" y="1173"/>
              <a:ext cx="22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83" name="Rectangle 13"/>
            <p:cNvSpPr>
              <a:spLocks noChangeArrowheads="1"/>
            </p:cNvSpPr>
            <p:nvPr/>
          </p:nvSpPr>
          <p:spPr bwMode="auto">
            <a:xfrm>
              <a:off x="191" y="891"/>
              <a:ext cx="12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PT" sz="1800"/>
            </a:p>
          </p:txBody>
        </p:sp>
        <p:sp>
          <p:nvSpPr>
            <p:cNvPr id="35884" name="Rectangle 12"/>
            <p:cNvSpPr>
              <a:spLocks noChangeArrowheads="1"/>
            </p:cNvSpPr>
            <p:nvPr/>
          </p:nvSpPr>
          <p:spPr bwMode="auto">
            <a:xfrm>
              <a:off x="1576" y="2841"/>
              <a:ext cx="363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FFFF00"/>
                  </a:solidFill>
                  <a:ea typeface="Times New Roman" pitchFamily="18" charset="0"/>
                  <a:cs typeface="Arial" charset="0"/>
                </a:rPr>
                <a:t>    </a:t>
              </a:r>
              <a:r>
                <a:rPr lang="en-US" b="1">
                  <a:solidFill>
                    <a:srgbClr val="FFFF00"/>
                  </a:solidFill>
                  <a:ea typeface="Times New Roman" pitchFamily="18" charset="0"/>
                  <a:cs typeface="Arial" charset="0"/>
                </a:rPr>
                <a:t>MRSA</a:t>
              </a:r>
              <a:r>
                <a:rPr lang="en-US" sz="700" b="1">
                  <a:solidFill>
                    <a:srgbClr val="FFFF00"/>
                  </a:solidFill>
                  <a:ea typeface="Times New Roman" pitchFamily="18" charset="0"/>
                  <a:cs typeface="Arial" charset="0"/>
                </a:rPr>
                <a:t>                                                                                                                             </a:t>
              </a:r>
              <a:r>
                <a:rPr lang="en-US" b="1">
                  <a:solidFill>
                    <a:srgbClr val="FFFF00"/>
                  </a:solidFill>
                  <a:ea typeface="Times New Roman" pitchFamily="18" charset="0"/>
                  <a:cs typeface="Arial" charset="0"/>
                </a:rPr>
                <a:t>MSSA</a:t>
              </a:r>
              <a:endParaRPr lang="en-US">
                <a:solidFill>
                  <a:srgbClr val="FFFF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85" name="Rectangle 11"/>
            <p:cNvSpPr>
              <a:spLocks noChangeArrowheads="1"/>
            </p:cNvSpPr>
            <p:nvPr/>
          </p:nvSpPr>
          <p:spPr bwMode="auto">
            <a:xfrm>
              <a:off x="6327" y="1477"/>
              <a:ext cx="530" cy="71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86" name="Rectangle 10"/>
            <p:cNvSpPr>
              <a:spLocks noChangeArrowheads="1"/>
            </p:cNvSpPr>
            <p:nvPr/>
          </p:nvSpPr>
          <p:spPr bwMode="auto">
            <a:xfrm>
              <a:off x="6384" y="1567"/>
              <a:ext cx="78" cy="79"/>
            </a:xfrm>
            <a:prstGeom prst="rect">
              <a:avLst/>
            </a:prstGeom>
            <a:solidFill>
              <a:srgbClr val="9999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87" name="Rectangle 9"/>
            <p:cNvSpPr>
              <a:spLocks noChangeArrowheads="1"/>
            </p:cNvSpPr>
            <p:nvPr/>
          </p:nvSpPr>
          <p:spPr bwMode="auto">
            <a:xfrm>
              <a:off x="6508" y="1511"/>
              <a:ext cx="2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2007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88" name="Rectangle 8"/>
            <p:cNvSpPr>
              <a:spLocks noChangeArrowheads="1"/>
            </p:cNvSpPr>
            <p:nvPr/>
          </p:nvSpPr>
          <p:spPr bwMode="auto">
            <a:xfrm>
              <a:off x="6384" y="1804"/>
              <a:ext cx="78" cy="79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89" name="Rectangle 7"/>
            <p:cNvSpPr>
              <a:spLocks noChangeArrowheads="1"/>
            </p:cNvSpPr>
            <p:nvPr/>
          </p:nvSpPr>
          <p:spPr bwMode="auto">
            <a:xfrm>
              <a:off x="6508" y="1748"/>
              <a:ext cx="2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2008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5890" name="Rectangle 6"/>
            <p:cNvSpPr>
              <a:spLocks noChangeArrowheads="1"/>
            </p:cNvSpPr>
            <p:nvPr/>
          </p:nvSpPr>
          <p:spPr bwMode="auto">
            <a:xfrm>
              <a:off x="6384" y="2041"/>
              <a:ext cx="78" cy="79"/>
            </a:xfrm>
            <a:prstGeom prst="rect">
              <a:avLst/>
            </a:prstGeom>
            <a:solidFill>
              <a:srgbClr val="FFFFCC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 sz="1800">
                <a:latin typeface="Calibri" pitchFamily="34" charset="0"/>
              </a:endParaRPr>
            </a:p>
          </p:txBody>
        </p:sp>
        <p:sp>
          <p:nvSpPr>
            <p:cNvPr id="35891" name="Rectangle 5"/>
            <p:cNvSpPr>
              <a:spLocks noChangeArrowheads="1"/>
            </p:cNvSpPr>
            <p:nvPr/>
          </p:nvSpPr>
          <p:spPr bwMode="auto">
            <a:xfrm>
              <a:off x="6508" y="1984"/>
              <a:ext cx="29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2009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35845" name="Rectangle 73"/>
          <p:cNvSpPr>
            <a:spLocks noChangeArrowheads="1"/>
          </p:cNvSpPr>
          <p:nvPr/>
        </p:nvSpPr>
        <p:spPr bwMode="auto">
          <a:xfrm>
            <a:off x="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sz="2500" smtClean="0">
                <a:solidFill>
                  <a:srgbClr val="FFFF00"/>
                </a:solidFill>
              </a:rPr>
              <a:t>Percentagem de </a:t>
            </a:r>
            <a:r>
              <a:rPr lang="pt-PT" sz="2500" i="1" smtClean="0">
                <a:solidFill>
                  <a:srgbClr val="FFFF00"/>
                </a:solidFill>
              </a:rPr>
              <a:t>S. aureus</a:t>
            </a:r>
            <a:r>
              <a:rPr lang="pt-PT" sz="2500" smtClean="0">
                <a:solidFill>
                  <a:srgbClr val="FFFF00"/>
                </a:solidFill>
              </a:rPr>
              <a:t> isolados por produtos no período de estudo.</a:t>
            </a:r>
            <a:r>
              <a:rPr lang="pt-PT" sz="4000" smtClean="0"/>
              <a:t/>
            </a:r>
            <a:br>
              <a:rPr lang="pt-PT" sz="4000" smtClean="0"/>
            </a:br>
            <a:endParaRPr lang="pt-PT" sz="4000" smtClean="0"/>
          </a:p>
        </p:txBody>
      </p:sp>
      <p:graphicFrame>
        <p:nvGraphicFramePr>
          <p:cNvPr id="36866" name="Gráfico 2"/>
          <p:cNvGraphicFramePr>
            <a:graphicFrameLocks/>
          </p:cNvGraphicFramePr>
          <p:nvPr/>
        </p:nvGraphicFramePr>
        <p:xfrm>
          <a:off x="468313" y="1341438"/>
          <a:ext cx="8135937" cy="4032250"/>
        </p:xfrm>
        <a:graphic>
          <a:graphicData uri="http://schemas.openxmlformats.org/presentationml/2006/ole">
            <p:oleObj spid="_x0000_s36866" name="Gráfico" r:id="rId3" imgW="8134502" imgH="4248041" progId="Excel.Sheet.8">
              <p:embed/>
            </p:oleObj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250825" y="5949950"/>
            <a:ext cx="8569325" cy="7715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err="1" smtClean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Pús</a:t>
            </a:r>
            <a:r>
              <a:rPr lang="pt-PT" sz="2000" dirty="0" smtClean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  </a:t>
            </a:r>
            <a:r>
              <a:rPr lang="pt-PT" sz="2000" dirty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(42.4%) e </a:t>
            </a:r>
            <a:r>
              <a:rPr lang="pt-PT" sz="2000" dirty="0" smtClean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Expectoração </a:t>
            </a:r>
            <a:r>
              <a:rPr lang="pt-PT" sz="2000" dirty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(</a:t>
            </a:r>
            <a:r>
              <a:rPr lang="pt-PT" sz="2000" dirty="0" smtClean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18.2%) </a:t>
            </a:r>
            <a:r>
              <a:rPr lang="pt-PT" sz="2000" dirty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foram os 2 produtos biológicos com maiores taxas de isolamento de </a:t>
            </a:r>
            <a:r>
              <a:rPr lang="pt-PT" sz="2000" i="1" dirty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Staphylococcus aureus</a:t>
            </a:r>
            <a:r>
              <a:rPr lang="pt-PT" sz="2000" dirty="0">
                <a:solidFill>
                  <a:schemeClr val="tx1">
                    <a:tint val="75000"/>
                  </a:schemeClr>
                </a:solidFill>
                <a:latin typeface="+mn-lt"/>
                <a:ea typeface="新細明體"/>
                <a:cs typeface="新細明體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 smtClean="0">
                <a:solidFill>
                  <a:srgbClr val="FFFF00"/>
                </a:solidFill>
              </a:rPr>
              <a:t>Staphylococcus aureus</a:t>
            </a:r>
          </a:p>
        </p:txBody>
      </p:sp>
      <p:sp>
        <p:nvSpPr>
          <p:cNvPr id="15362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Isolado pela 1ª vez por Ogston, 1883;</a:t>
            </a:r>
          </a:p>
          <a:p>
            <a:pPr eaLnBrk="1" hangingPunct="1">
              <a:buFont typeface="Arial" charset="0"/>
              <a:buNone/>
            </a:pPr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Tornou-se o principal patogénio nosocomial com a introdução da penicilina em 1944;</a:t>
            </a:r>
          </a:p>
          <a:p>
            <a:pPr eaLnBrk="1" hangingPunct="1"/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Coloniza pele e vias respiratórias;</a:t>
            </a:r>
          </a:p>
          <a:p>
            <a:pPr eaLnBrk="1" hangingPunct="1"/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30% dos indivíduos saudáveis  estão colonizados (EARSS,2006);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Distribuição</a:t>
            </a:r>
            <a:r>
              <a:rPr lang="pt-PT" smtClean="0"/>
              <a:t> </a:t>
            </a:r>
            <a:r>
              <a:rPr lang="pt-PT" smtClean="0">
                <a:solidFill>
                  <a:srgbClr val="FFFF00"/>
                </a:solidFill>
              </a:rPr>
              <a:t>de MRSA por serviços</a:t>
            </a:r>
          </a:p>
        </p:txBody>
      </p:sp>
      <p:graphicFrame>
        <p:nvGraphicFramePr>
          <p:cNvPr id="37890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539750" y="1700213"/>
          <a:ext cx="8196263" cy="3987800"/>
        </p:xfrm>
        <a:graphic>
          <a:graphicData uri="http://schemas.openxmlformats.org/presentationml/2006/ole">
            <p:oleObj spid="_x0000_s37890" name="Gráfico" r:id="rId3" imgW="7972523" imgH="4019528" progId="Excel.Sheet.8">
              <p:embed/>
            </p:oleObj>
          </a:graphicData>
        </a:graphic>
      </p:graphicFrame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539750" y="5949950"/>
            <a:ext cx="8135938" cy="7715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Medicina e </a:t>
            </a:r>
            <a:r>
              <a:rPr lang="pt-PT" sz="2400" dirty="0" smtClean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Cirurgia </a:t>
            </a:r>
            <a:r>
              <a:rPr lang="pt-PT" sz="2400" dirty="0">
                <a:solidFill>
                  <a:srgbClr val="FFFF00"/>
                </a:solidFill>
                <a:latin typeface="+mn-lt"/>
                <a:ea typeface="新細明體"/>
                <a:cs typeface="新細明體"/>
              </a:rPr>
              <a:t>– serviços com maior isolamento de MRSA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Número de MRSA isolados em relação aos indivíduos estudados.</a:t>
            </a:r>
            <a:r>
              <a:rPr lang="pt-PT" b="1" dirty="0" smtClean="0">
                <a:solidFill>
                  <a:srgbClr val="FFFF00"/>
                </a:solidFill>
              </a:rPr>
              <a:t> 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1"/>
          </p:nvPr>
        </p:nvSpPr>
        <p:spPr>
          <a:xfrm>
            <a:off x="395288" y="5732463"/>
            <a:ext cx="8137525" cy="989012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rgbClr val="FFFF00"/>
                </a:solidFill>
                <a:latin typeface="+mn-lt"/>
              </a:rPr>
              <a:t>Género masculino com faixa etária dos 17-100 anos, género feminino com faixa etária dos 17-100 anos e crianças com a faixa etária dos 0-17 anos</a:t>
            </a:r>
            <a:r>
              <a:rPr lang="pt-PT" sz="2000" b="1" dirty="0" smtClean="0">
                <a:solidFill>
                  <a:srgbClr val="FFFF00"/>
                </a:solidFill>
                <a:latin typeface="+mn-lt"/>
              </a:rPr>
              <a:t>. Género masculino com maior taxa de isolamento de MRSA. </a:t>
            </a:r>
            <a:endParaRPr lang="pt-PT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0" y="2189163"/>
            <a:ext cx="270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PT" sz="1000">
                <a:latin typeface="Century Gothic" pitchFamily="34" charset="0"/>
                <a:cs typeface="Times New Roman" pitchFamily="18" charset="0"/>
              </a:rPr>
              <a:t>ESCOLHER UM DOS GR</a:t>
            </a:r>
            <a:r>
              <a:rPr lang="pt-PT" sz="1000">
                <a:latin typeface="Arial"/>
                <a:cs typeface="Times New Roman" pitchFamily="18" charset="0"/>
              </a:rPr>
              <a:t>Á</a:t>
            </a:r>
            <a:r>
              <a:rPr lang="pt-PT" sz="1000">
                <a:latin typeface="Century Gothic" pitchFamily="34" charset="0"/>
                <a:cs typeface="Times New Roman" pitchFamily="18" charset="0"/>
              </a:rPr>
              <a:t>FICOS SEGUINTES</a:t>
            </a:r>
            <a:endParaRPr lang="pt-PT" sz="1100"/>
          </a:p>
          <a:p>
            <a:pPr algn="just" eaLnBrk="0" hangingPunct="0"/>
            <a:r>
              <a:rPr lang="pt-PT" sz="1000">
                <a:latin typeface="Arial"/>
                <a:cs typeface="Times New Roman" pitchFamily="18" charset="0"/>
              </a:rPr>
              <a:t> </a:t>
            </a:r>
            <a:endParaRPr lang="pt-PT" sz="1800"/>
          </a:p>
        </p:txBody>
      </p:sp>
      <p:grpSp>
        <p:nvGrpSpPr>
          <p:cNvPr id="38919" name="Group 7"/>
          <p:cNvGrpSpPr>
            <a:grpSpLocks noChangeAspect="1"/>
          </p:cNvGrpSpPr>
          <p:nvPr/>
        </p:nvGrpSpPr>
        <p:grpSpPr bwMode="auto">
          <a:xfrm>
            <a:off x="0" y="1557338"/>
            <a:ext cx="8964613" cy="3959225"/>
            <a:chOff x="0" y="0"/>
            <a:chExt cx="7033" cy="3279"/>
          </a:xfrm>
        </p:grpSpPr>
        <p:sp>
          <p:nvSpPr>
            <p:cNvPr id="38979" name="AutoShape 6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033" cy="3279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pt-PT"/>
            </a:p>
          </p:txBody>
        </p:sp>
        <p:sp>
          <p:nvSpPr>
            <p:cNvPr id="38978" name="Rectangle 66"/>
            <p:cNvSpPr>
              <a:spLocks noChangeArrowheads="1"/>
            </p:cNvSpPr>
            <p:nvPr/>
          </p:nvSpPr>
          <p:spPr bwMode="auto">
            <a:xfrm>
              <a:off x="57" y="57"/>
              <a:ext cx="6919" cy="3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7" name="Rectangle 65"/>
            <p:cNvSpPr>
              <a:spLocks noChangeArrowheads="1"/>
            </p:cNvSpPr>
            <p:nvPr/>
          </p:nvSpPr>
          <p:spPr bwMode="auto">
            <a:xfrm>
              <a:off x="545" y="991"/>
              <a:ext cx="5431" cy="176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6" name="Line 64"/>
            <p:cNvSpPr>
              <a:spLocks noChangeShapeType="1"/>
            </p:cNvSpPr>
            <p:nvPr/>
          </p:nvSpPr>
          <p:spPr bwMode="auto">
            <a:xfrm>
              <a:off x="545" y="2459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5" name="Line 63"/>
            <p:cNvSpPr>
              <a:spLocks noChangeShapeType="1"/>
            </p:cNvSpPr>
            <p:nvPr/>
          </p:nvSpPr>
          <p:spPr bwMode="auto">
            <a:xfrm>
              <a:off x="545" y="2163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4" name="Line 62"/>
            <p:cNvSpPr>
              <a:spLocks noChangeShapeType="1"/>
            </p:cNvSpPr>
            <p:nvPr/>
          </p:nvSpPr>
          <p:spPr bwMode="auto">
            <a:xfrm>
              <a:off x="545" y="1879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3" name="Line 61"/>
            <p:cNvSpPr>
              <a:spLocks noChangeShapeType="1"/>
            </p:cNvSpPr>
            <p:nvPr/>
          </p:nvSpPr>
          <p:spPr bwMode="auto">
            <a:xfrm>
              <a:off x="545" y="1583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>
              <a:off x="545" y="1287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1" name="Line 59"/>
            <p:cNvSpPr>
              <a:spLocks noChangeShapeType="1"/>
            </p:cNvSpPr>
            <p:nvPr/>
          </p:nvSpPr>
          <p:spPr bwMode="auto">
            <a:xfrm>
              <a:off x="545" y="991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70" name="Rectangle 58"/>
            <p:cNvSpPr>
              <a:spLocks noChangeArrowheads="1"/>
            </p:cNvSpPr>
            <p:nvPr/>
          </p:nvSpPr>
          <p:spPr bwMode="auto">
            <a:xfrm>
              <a:off x="545" y="991"/>
              <a:ext cx="5431" cy="1764"/>
            </a:xfrm>
            <a:prstGeom prst="rect">
              <a:avLst/>
            </a:prstGeom>
            <a:noFill/>
            <a:ln w="698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9" name="Rectangle 57"/>
            <p:cNvSpPr>
              <a:spLocks noChangeArrowheads="1"/>
            </p:cNvSpPr>
            <p:nvPr/>
          </p:nvSpPr>
          <p:spPr bwMode="auto">
            <a:xfrm>
              <a:off x="841" y="1440"/>
              <a:ext cx="397" cy="1315"/>
            </a:xfrm>
            <a:prstGeom prst="rect">
              <a:avLst/>
            </a:prstGeom>
            <a:solidFill>
              <a:srgbClr val="9999FF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8" name="Rectangle 56"/>
            <p:cNvSpPr>
              <a:spLocks noChangeArrowheads="1"/>
            </p:cNvSpPr>
            <p:nvPr/>
          </p:nvSpPr>
          <p:spPr bwMode="auto">
            <a:xfrm>
              <a:off x="2647" y="1260"/>
              <a:ext cx="409" cy="1495"/>
            </a:xfrm>
            <a:prstGeom prst="rect">
              <a:avLst/>
            </a:prstGeom>
            <a:solidFill>
              <a:srgbClr val="9999FF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7" name="Rectangle 55"/>
            <p:cNvSpPr>
              <a:spLocks noChangeArrowheads="1"/>
            </p:cNvSpPr>
            <p:nvPr/>
          </p:nvSpPr>
          <p:spPr bwMode="auto">
            <a:xfrm>
              <a:off x="4465" y="1440"/>
              <a:ext cx="398" cy="1315"/>
            </a:xfrm>
            <a:prstGeom prst="rect">
              <a:avLst/>
            </a:prstGeom>
            <a:solidFill>
              <a:srgbClr val="9999FF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6" name="Rectangle 54"/>
            <p:cNvSpPr>
              <a:spLocks noChangeArrowheads="1"/>
            </p:cNvSpPr>
            <p:nvPr/>
          </p:nvSpPr>
          <p:spPr bwMode="auto">
            <a:xfrm>
              <a:off x="1238" y="1800"/>
              <a:ext cx="410" cy="955"/>
            </a:xfrm>
            <a:prstGeom prst="rect">
              <a:avLst/>
            </a:prstGeom>
            <a:solidFill>
              <a:srgbClr val="993366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5" name="Rectangle 53"/>
            <p:cNvSpPr>
              <a:spLocks noChangeArrowheads="1"/>
            </p:cNvSpPr>
            <p:nvPr/>
          </p:nvSpPr>
          <p:spPr bwMode="auto">
            <a:xfrm>
              <a:off x="3056" y="1800"/>
              <a:ext cx="398" cy="955"/>
            </a:xfrm>
            <a:prstGeom prst="rect">
              <a:avLst/>
            </a:prstGeom>
            <a:solidFill>
              <a:srgbClr val="993366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 rot="10800000">
              <a:off x="4863" y="1620"/>
              <a:ext cx="409" cy="1135"/>
            </a:xfrm>
            <a:prstGeom prst="rect">
              <a:avLst/>
            </a:prstGeom>
            <a:solidFill>
              <a:srgbClr val="993366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3" name="Rectangle 51"/>
            <p:cNvSpPr>
              <a:spLocks noChangeArrowheads="1"/>
            </p:cNvSpPr>
            <p:nvPr/>
          </p:nvSpPr>
          <p:spPr bwMode="auto">
            <a:xfrm>
              <a:off x="1648" y="2340"/>
              <a:ext cx="397" cy="415"/>
            </a:xfrm>
            <a:prstGeom prst="rect">
              <a:avLst/>
            </a:prstGeom>
            <a:solidFill>
              <a:srgbClr val="FFFFCC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2" name="Rectangle 50"/>
            <p:cNvSpPr>
              <a:spLocks noChangeArrowheads="1"/>
            </p:cNvSpPr>
            <p:nvPr/>
          </p:nvSpPr>
          <p:spPr bwMode="auto">
            <a:xfrm>
              <a:off x="3454" y="2340"/>
              <a:ext cx="409" cy="415"/>
            </a:xfrm>
            <a:prstGeom prst="rect">
              <a:avLst/>
            </a:prstGeom>
            <a:solidFill>
              <a:srgbClr val="FFFFCC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1" name="Rectangle 49"/>
            <p:cNvSpPr>
              <a:spLocks noChangeArrowheads="1"/>
            </p:cNvSpPr>
            <p:nvPr/>
          </p:nvSpPr>
          <p:spPr bwMode="auto">
            <a:xfrm>
              <a:off x="5272" y="2520"/>
              <a:ext cx="308" cy="235"/>
            </a:xfrm>
            <a:prstGeom prst="rect">
              <a:avLst/>
            </a:prstGeom>
            <a:solidFill>
              <a:srgbClr val="FFFFCC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60" name="Line 48"/>
            <p:cNvSpPr>
              <a:spLocks noChangeShapeType="1"/>
            </p:cNvSpPr>
            <p:nvPr/>
          </p:nvSpPr>
          <p:spPr bwMode="auto">
            <a:xfrm>
              <a:off x="545" y="991"/>
              <a:ext cx="0" cy="17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>
              <a:off x="500" y="2755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8" name="Line 46"/>
            <p:cNvSpPr>
              <a:spLocks noChangeShapeType="1"/>
            </p:cNvSpPr>
            <p:nvPr/>
          </p:nvSpPr>
          <p:spPr bwMode="auto">
            <a:xfrm>
              <a:off x="500" y="2459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7" name="Line 45"/>
            <p:cNvSpPr>
              <a:spLocks noChangeShapeType="1"/>
            </p:cNvSpPr>
            <p:nvPr/>
          </p:nvSpPr>
          <p:spPr bwMode="auto">
            <a:xfrm>
              <a:off x="500" y="2163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6" name="Line 44"/>
            <p:cNvSpPr>
              <a:spLocks noChangeShapeType="1"/>
            </p:cNvSpPr>
            <p:nvPr/>
          </p:nvSpPr>
          <p:spPr bwMode="auto">
            <a:xfrm>
              <a:off x="500" y="1879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>
              <a:off x="500" y="1583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>
              <a:off x="500" y="1287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500" y="991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545" y="2755"/>
              <a:ext cx="5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 flipV="1">
              <a:off x="545" y="2755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V="1">
              <a:off x="2352" y="2755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49" name="Line 37"/>
            <p:cNvSpPr>
              <a:spLocks noChangeShapeType="1"/>
            </p:cNvSpPr>
            <p:nvPr/>
          </p:nvSpPr>
          <p:spPr bwMode="auto">
            <a:xfrm flipV="1">
              <a:off x="4170" y="2755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48" name="Line 36"/>
            <p:cNvSpPr>
              <a:spLocks noChangeShapeType="1"/>
            </p:cNvSpPr>
            <p:nvPr/>
          </p:nvSpPr>
          <p:spPr bwMode="auto">
            <a:xfrm flipV="1">
              <a:off x="5976" y="2755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990" y="181"/>
              <a:ext cx="2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9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endParaRPr lang="pt-PT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1295" y="419"/>
              <a:ext cx="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PT" sz="1800"/>
            </a:p>
          </p:txBody>
        </p:sp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 flipV="1">
              <a:off x="900" y="1260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pt-PT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2700" y="1080"/>
              <a:ext cx="31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51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43" name="Rectangle 31"/>
            <p:cNvSpPr>
              <a:spLocks noChangeArrowheads="1"/>
            </p:cNvSpPr>
            <p:nvPr/>
          </p:nvSpPr>
          <p:spPr bwMode="auto">
            <a:xfrm>
              <a:off x="4504" y="1261"/>
              <a:ext cx="13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42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42" name="Rectangle 30"/>
            <p:cNvSpPr>
              <a:spLocks noChangeArrowheads="1"/>
            </p:cNvSpPr>
            <p:nvPr/>
          </p:nvSpPr>
          <p:spPr bwMode="auto">
            <a:xfrm>
              <a:off x="1260" y="1440"/>
              <a:ext cx="18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34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3243" y="1620"/>
              <a:ext cx="13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29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5009" y="1440"/>
              <a:ext cx="13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1800" y="2159"/>
              <a:ext cx="13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14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3569" y="2159"/>
              <a:ext cx="13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11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5399" y="2331"/>
              <a:ext cx="6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6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352" y="2665"/>
              <a:ext cx="39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273" y="2367"/>
              <a:ext cx="7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273" y="2072"/>
              <a:ext cx="7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273" y="1789"/>
              <a:ext cx="7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273" y="1490"/>
              <a:ext cx="7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193" y="1195"/>
              <a:ext cx="17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50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93" y="902"/>
              <a:ext cx="15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60</a:t>
              </a:r>
              <a:endParaRPr lang="en-US" sz="1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295" y="2881"/>
              <a:ext cx="30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2007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3102" y="2881"/>
              <a:ext cx="30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2008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4908" y="2881"/>
              <a:ext cx="30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2009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6101" y="1514"/>
              <a:ext cx="819" cy="7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6158" y="1605"/>
              <a:ext cx="80" cy="80"/>
            </a:xfrm>
            <a:prstGeom prst="rect">
              <a:avLst/>
            </a:prstGeom>
            <a:solidFill>
              <a:srgbClr val="9999FF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6283" y="1547"/>
              <a:ext cx="51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Homens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6158" y="1844"/>
              <a:ext cx="80" cy="80"/>
            </a:xfrm>
            <a:prstGeom prst="rect">
              <a:avLst/>
            </a:prstGeom>
            <a:solidFill>
              <a:srgbClr val="993366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6283" y="1789"/>
              <a:ext cx="57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Mulheres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6158" y="2084"/>
              <a:ext cx="80" cy="79"/>
            </a:xfrm>
            <a:prstGeom prst="rect">
              <a:avLst/>
            </a:prstGeom>
            <a:solidFill>
              <a:srgbClr val="FFFFCC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6283" y="2027"/>
              <a:ext cx="54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Crianças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39005" name="Rectangle 93"/>
          <p:cNvSpPr>
            <a:spLocks noChangeArrowheads="1"/>
          </p:cNvSpPr>
          <p:nvPr/>
        </p:nvSpPr>
        <p:spPr bwMode="auto">
          <a:xfrm>
            <a:off x="0" y="466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PT" sz="1800"/>
          </a:p>
        </p:txBody>
      </p:sp>
      <p:sp>
        <p:nvSpPr>
          <p:cNvPr id="39006" name="Rectangle 94"/>
          <p:cNvSpPr>
            <a:spLocks noChangeArrowheads="1"/>
          </p:cNvSpPr>
          <p:nvPr/>
        </p:nvSpPr>
        <p:spPr bwMode="auto">
          <a:xfrm>
            <a:off x="1116013" y="2852738"/>
            <a:ext cx="8255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pt-PT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9007" name="Rectangle 95"/>
          <p:cNvSpPr>
            <a:spLocks noChangeArrowheads="1"/>
          </p:cNvSpPr>
          <p:nvPr/>
        </p:nvSpPr>
        <p:spPr bwMode="auto">
          <a:xfrm>
            <a:off x="1042988" y="2852738"/>
            <a:ext cx="422275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pt-PT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Discussão/Conclusão</a:t>
            </a:r>
          </a:p>
        </p:txBody>
      </p:sp>
      <p:sp>
        <p:nvSpPr>
          <p:cNvPr id="39938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Prevalência de MRSA no CHPV/VC: 14,6%</a:t>
            </a:r>
          </a:p>
          <a:p>
            <a:pPr eaLnBrk="1" hangingPunct="1">
              <a:buFont typeface="Arial" charset="0"/>
              <a:buNone/>
            </a:pPr>
            <a:r>
              <a:rPr lang="pt-PT" dirty="0" smtClean="0">
                <a:solidFill>
                  <a:srgbClr val="FFFF00"/>
                </a:solidFill>
              </a:rPr>
              <a:t>    -Portugal: 50% em 2008 (Sousa </a:t>
            </a:r>
            <a:r>
              <a:rPr lang="pt-PT" i="1" dirty="0" err="1" smtClean="0">
                <a:solidFill>
                  <a:srgbClr val="FFFF00"/>
                </a:solidFill>
              </a:rPr>
              <a:t>et</a:t>
            </a:r>
            <a:r>
              <a:rPr lang="pt-PT" i="1" dirty="0" smtClean="0">
                <a:solidFill>
                  <a:srgbClr val="FFFF00"/>
                </a:solidFill>
              </a:rPr>
              <a:t> al</a:t>
            </a:r>
            <a:r>
              <a:rPr lang="pt-PT" dirty="0" smtClean="0">
                <a:solidFill>
                  <a:srgbClr val="FFFF00"/>
                </a:solidFill>
              </a:rPr>
              <a:t>., 2008); </a:t>
            </a:r>
          </a:p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49,7% dos isolados são MRSA; 50,3% dos isolados são MSSA; </a:t>
            </a:r>
          </a:p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% de MRSA superior no género masculino (50%) e no serviço de medicina (35%);</a:t>
            </a:r>
          </a:p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% de MRSA superior nas amostras de pús e expectoração;</a:t>
            </a:r>
          </a:p>
          <a:p>
            <a:pPr eaLnBrk="1" hangingPunct="1"/>
            <a:endParaRPr lang="pt-PT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Discussão/ Conclusão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3000" smtClean="0">
                <a:solidFill>
                  <a:srgbClr val="FFFF00"/>
                </a:solidFill>
              </a:rPr>
              <a:t>A elevada prevalência de doentes com infecção por MRSA indica que é importante fazer o rastreio em portadores saudáveis quando da sua admissão ao hospital a fim de diminuir as infecções nosocomiais.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PT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Medidas a tomar de acordo com os resultados deste trabalho: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investir na detecção mais rápida de MRSA (PCR)</a:t>
            </a:r>
          </a:p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isolar doentes colonizados/infectados</a:t>
            </a:r>
          </a:p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usar antibióticos tópicos para descolonização de pacientes e pessoal clínico.</a:t>
            </a:r>
          </a:p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realizar estudos com portadores assintomáticos;</a:t>
            </a:r>
          </a:p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estudar factores de risco para efectuar escalas de risco para triagem de doentes;</a:t>
            </a:r>
          </a:p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publicar os dados dos agentes etiológicos e o padrão de susceptibilidades aos antimicrobianos para tratamentos adequados.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9144000" cy="5576888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pt-PT" smtClean="0"/>
              <a:t> </a:t>
            </a:r>
          </a:p>
        </p:txBody>
      </p:sp>
      <p:pic>
        <p:nvPicPr>
          <p:cNvPr id="43010" name="Picture 5" descr="Mr_and_Mrs_MRSA_j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7771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179388" y="5373688"/>
            <a:ext cx="8640762" cy="13477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t-PT" sz="1600" smtClean="0">
                <a:solidFill>
                  <a:srgbClr val="FFFF00"/>
                </a:solidFill>
                <a:hlinkClick r:id="rId3"/>
              </a:rPr>
              <a:t>http://mrsa-research-center.bsd.uchicago.edu/patients_families/faq.html</a:t>
            </a:r>
            <a:r>
              <a:rPr lang="pt-PT" sz="1600" smtClean="0">
                <a:solidFill>
                  <a:srgbClr val="FFFF00"/>
                </a:solidFill>
              </a:rPr>
              <a:t>           </a:t>
            </a:r>
            <a:r>
              <a:rPr lang="pt-PT" sz="3200" smtClean="0">
                <a:solidFill>
                  <a:srgbClr val="FFFF00"/>
                </a:solidFill>
              </a:rPr>
              <a:t>Obrigado!</a:t>
            </a:r>
          </a:p>
          <a:p>
            <a:pPr algn="r"/>
            <a:r>
              <a:rPr lang="pt-PT" sz="3200" smtClean="0">
                <a:solidFill>
                  <a:srgbClr val="FFFF00"/>
                </a:solidFill>
              </a:rPr>
              <a:t>Marta Valadas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Características dos </a:t>
            </a:r>
            <a:r>
              <a:rPr lang="pt-PT" i="1" smtClean="0">
                <a:solidFill>
                  <a:srgbClr val="FFFF00"/>
                </a:solidFill>
              </a:rPr>
              <a:t>S. aureus</a:t>
            </a:r>
            <a:endParaRPr lang="pt-PT" smtClean="0">
              <a:solidFill>
                <a:srgbClr val="FFFF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5122863" cy="51831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FFFF00"/>
                </a:solidFill>
              </a:rPr>
              <a:t>F</a:t>
            </a:r>
            <a:r>
              <a:rPr lang="pt-PT" dirty="0" smtClean="0">
                <a:solidFill>
                  <a:srgbClr val="FFFF00"/>
                </a:solidFill>
              </a:rPr>
              <a:t>ormam colónias douradas em “forma de cacho”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É a espécie mais virulenta do seu género;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Aeróbios ou anaeróbios facultativos;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Gram-positivos;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FFFF00"/>
                </a:solidFill>
              </a:rPr>
              <a:t>C</a:t>
            </a:r>
            <a:r>
              <a:rPr lang="pt-PT" dirty="0" smtClean="0">
                <a:solidFill>
                  <a:srgbClr val="FFFF00"/>
                </a:solidFill>
              </a:rPr>
              <a:t>atalase e coagulase positivas;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Produzem hemólise no ágar </a:t>
            </a:r>
            <a:r>
              <a:rPr lang="pt-PT" smtClean="0">
                <a:solidFill>
                  <a:srgbClr val="FFFF00"/>
                </a:solidFill>
              </a:rPr>
              <a:t>sangue ;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6387" name="Picture 1030" descr="C:\Documents and Settings\Risi.SPH-SENTINELHS\My Documents\DSCN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341438"/>
            <a:ext cx="29527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27" descr="C:\DOCUME~1\RISI~1.SPH\LOCALS~1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860800"/>
            <a:ext cx="3024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xfrm>
            <a:off x="5508625" y="6092825"/>
            <a:ext cx="3455988" cy="628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t-PT" sz="1600" smtClean="0">
                <a:solidFill>
                  <a:srgbClr val="FFFF00"/>
                </a:solidFill>
              </a:rPr>
              <a:t>Fotografias</a:t>
            </a:r>
            <a:r>
              <a:rPr lang="pt-PT" sz="1600" smtClean="0"/>
              <a:t> </a:t>
            </a:r>
            <a:r>
              <a:rPr lang="pt-PT" sz="1600" smtClean="0">
                <a:solidFill>
                  <a:srgbClr val="FFFF00"/>
                </a:solidFill>
              </a:rPr>
              <a:t>tiradas</a:t>
            </a:r>
            <a:r>
              <a:rPr lang="pt-PT" sz="1600" smtClean="0"/>
              <a:t> </a:t>
            </a:r>
            <a:r>
              <a:rPr lang="pt-PT" sz="1600" smtClean="0">
                <a:solidFill>
                  <a:srgbClr val="FFFF00"/>
                </a:solidFill>
              </a:rPr>
              <a:t>no</a:t>
            </a:r>
            <a:r>
              <a:rPr lang="pt-PT" sz="1600" smtClean="0"/>
              <a:t> </a:t>
            </a:r>
            <a:r>
              <a:rPr lang="pt-PT" sz="1600" smtClean="0">
                <a:solidFill>
                  <a:srgbClr val="FFFF00"/>
                </a:solidFill>
              </a:rPr>
              <a:t>laboratório</a:t>
            </a:r>
            <a:r>
              <a:rPr lang="pt-PT" sz="1600" smtClean="0"/>
              <a:t> </a:t>
            </a:r>
            <a:r>
              <a:rPr lang="pt-PT" sz="1600" smtClean="0">
                <a:solidFill>
                  <a:srgbClr val="FFFF00"/>
                </a:solidFill>
              </a:rPr>
              <a:t>do</a:t>
            </a:r>
            <a:r>
              <a:rPr lang="pt-PT" sz="1600" smtClean="0"/>
              <a:t>  </a:t>
            </a:r>
            <a:r>
              <a:rPr lang="pt-PT" sz="1600" smtClean="0">
                <a:solidFill>
                  <a:srgbClr val="FFFF00"/>
                </a:solidFill>
              </a:rPr>
              <a:t>Centro</a:t>
            </a:r>
            <a:r>
              <a:rPr lang="pt-PT" sz="1600" smtClean="0"/>
              <a:t> </a:t>
            </a:r>
            <a:r>
              <a:rPr lang="pt-PT" sz="1600" smtClean="0">
                <a:solidFill>
                  <a:srgbClr val="FFFF00"/>
                </a:solidFill>
              </a:rPr>
              <a:t>Hospitalar</a:t>
            </a:r>
            <a:r>
              <a:rPr lang="pt-PT" sz="1600" smtClean="0"/>
              <a:t> </a:t>
            </a:r>
            <a:r>
              <a:rPr lang="pt-PT" sz="1600" smtClean="0">
                <a:solidFill>
                  <a:srgbClr val="FFFF00"/>
                </a:solidFill>
              </a:rPr>
              <a:t>PV/VC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i="1" dirty="0" smtClean="0">
                <a:solidFill>
                  <a:srgbClr val="FFFF00"/>
                </a:solidFill>
              </a:rPr>
              <a:t>Staphylococcus aureus </a:t>
            </a:r>
            <a:r>
              <a:rPr lang="pt-PT" dirty="0" smtClean="0">
                <a:solidFill>
                  <a:srgbClr val="FFFF00"/>
                </a:solidFill>
              </a:rPr>
              <a:t>resistentes à meticilina (MRSA) 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7410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1ª estirpe descoberta no Reino Unido 1961;</a:t>
            </a:r>
          </a:p>
          <a:p>
            <a:pPr eaLnBrk="1" hangingPunct="1">
              <a:buFont typeface="Arial" charset="0"/>
              <a:buNone/>
            </a:pPr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Subcategorizadas em HA-MRSA e CA-MRSA;</a:t>
            </a:r>
          </a:p>
          <a:p>
            <a:pPr eaLnBrk="1" hangingPunct="1"/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Resistentes a todos os antibióticos  </a:t>
            </a:r>
            <a:r>
              <a:rPr lang="el-GR" smtClean="0">
                <a:solidFill>
                  <a:srgbClr val="FFFF00"/>
                </a:solidFill>
              </a:rPr>
              <a:t>β</a:t>
            </a:r>
            <a:r>
              <a:rPr lang="pt-PT" smtClean="0">
                <a:solidFill>
                  <a:srgbClr val="FFFF00"/>
                </a:solidFill>
              </a:rPr>
              <a:t>-lactâmicos;</a:t>
            </a:r>
          </a:p>
          <a:p>
            <a:pPr eaLnBrk="1" hangingPunct="1">
              <a:buFont typeface="Arial" charset="0"/>
              <a:buNone/>
            </a:pPr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Infecções mais comuns em pessoas hospitalizadas;</a:t>
            </a:r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Factores de virulência estruturais em MRSA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8434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Cápsula;</a:t>
            </a: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Parede celular :  1-peptidoglicano;</a:t>
            </a:r>
          </a:p>
          <a:p>
            <a:pPr eaLnBrk="1" hangingPunct="1">
              <a:buFont typeface="Arial" charset="0"/>
              <a:buNone/>
            </a:pPr>
            <a:r>
              <a:rPr lang="pt-PT" smtClean="0">
                <a:solidFill>
                  <a:srgbClr val="FFFF00"/>
                </a:solidFill>
              </a:rPr>
              <a:t>                                  2-proteína A;</a:t>
            </a:r>
          </a:p>
          <a:p>
            <a:pPr eaLnBrk="1" hangingPunct="1">
              <a:buFont typeface="Arial" charset="0"/>
              <a:buNone/>
            </a:pPr>
            <a:r>
              <a:rPr lang="pt-PT" smtClean="0">
                <a:solidFill>
                  <a:srgbClr val="FFFF00"/>
                </a:solidFill>
              </a:rPr>
              <a:t>                                  3-ácidos teicóicos;</a:t>
            </a:r>
          </a:p>
          <a:p>
            <a:pPr eaLnBrk="1" hangingPunct="1">
              <a:buFont typeface="Arial" charset="0"/>
              <a:buNone/>
            </a:pPr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Adesinas de superfície;</a:t>
            </a:r>
          </a:p>
          <a:p>
            <a:pPr eaLnBrk="1" hangingPunct="1">
              <a:buFont typeface="Arial" charset="0"/>
              <a:buNone/>
            </a:pPr>
            <a:endParaRPr lang="pt-PT" smtClean="0">
              <a:solidFill>
                <a:srgbClr val="FFFF00"/>
              </a:solidFill>
            </a:endParaRPr>
          </a:p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Membrana citoplasmática;</a:t>
            </a:r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Factores de virulência extracelulares em MRSA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0482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Toxinas:</a:t>
            </a:r>
            <a:r>
              <a:rPr lang="pt-PT" sz="2000" smtClean="0">
                <a:solidFill>
                  <a:srgbClr val="FFFF00"/>
                </a:solidFill>
              </a:rPr>
              <a:t>        1-hemolisinas (alfa, beta e gama);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2-leucocidina Panton-Valentine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3-esfoliativas A e B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4-enterotoxinas A-E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5-TSST-1</a:t>
            </a:r>
          </a:p>
          <a:p>
            <a:pPr eaLnBrk="1" hangingPunct="1">
              <a:buFont typeface="Arial" charset="0"/>
              <a:buNone/>
            </a:pPr>
            <a:endParaRPr lang="pt-PT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pt-PT" sz="2800" smtClean="0">
                <a:solidFill>
                  <a:srgbClr val="FFFF00"/>
                </a:solidFill>
              </a:rPr>
              <a:t>Enzimas:</a:t>
            </a:r>
            <a:r>
              <a:rPr lang="pt-PT" sz="2000" smtClean="0">
                <a:solidFill>
                  <a:srgbClr val="FFFF00"/>
                </a:solidFill>
              </a:rPr>
              <a:t>       1- coagulase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  2- catalase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  3- hialuronidase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  4- fibrinolisina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  5- DNAase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  6- lipases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solidFill>
                  <a:srgbClr val="FFFF00"/>
                </a:solidFill>
              </a:rPr>
              <a:t>                                   7- penicilinases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Mecanismos de resistência aos antibióticos 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150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Síntese de </a:t>
            </a:r>
            <a:r>
              <a:rPr lang="el-GR" dirty="0" smtClean="0">
                <a:solidFill>
                  <a:srgbClr val="FFFF00"/>
                </a:solidFill>
              </a:rPr>
              <a:t>β</a:t>
            </a:r>
            <a:r>
              <a:rPr lang="pt-PT" dirty="0" smtClean="0">
                <a:solidFill>
                  <a:srgbClr val="FFFF00"/>
                </a:solidFill>
              </a:rPr>
              <a:t>-</a:t>
            </a:r>
            <a:r>
              <a:rPr lang="pt-PT" dirty="0" err="1" smtClean="0">
                <a:solidFill>
                  <a:srgbClr val="FFFF00"/>
                </a:solidFill>
              </a:rPr>
              <a:t>lactamases</a:t>
            </a:r>
            <a:endParaRPr lang="pt-PT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endParaRPr lang="pt-PT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Gene mecA que codifica a </a:t>
            </a:r>
          </a:p>
          <a:p>
            <a:pPr eaLnBrk="1" hangingPunct="1">
              <a:buFont typeface="Arial" charset="0"/>
              <a:buNone/>
            </a:pPr>
            <a:r>
              <a:rPr lang="pt-PT" dirty="0" smtClean="0">
                <a:solidFill>
                  <a:srgbClr val="FFFF00"/>
                </a:solidFill>
              </a:rPr>
              <a:t>    PBP2a</a:t>
            </a:r>
          </a:p>
          <a:p>
            <a:pPr eaLnBrk="1" hangingPunct="1">
              <a:buFont typeface="Arial" charset="0"/>
              <a:buNone/>
            </a:pPr>
            <a:endParaRPr lang="pt-PT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Resistência intrínseca a</a:t>
            </a:r>
          </a:p>
          <a:p>
            <a:pPr eaLnBrk="1" hangingPunct="1">
              <a:buNone/>
            </a:pPr>
            <a:r>
              <a:rPr lang="pt-PT" dirty="0" smtClean="0">
                <a:solidFill>
                  <a:srgbClr val="FFFF00"/>
                </a:solidFill>
              </a:rPr>
              <a:t>    todos os antibióticos  </a:t>
            </a:r>
          </a:p>
          <a:p>
            <a:pPr eaLnBrk="1" hangingPunct="1">
              <a:buNone/>
            </a:pPr>
            <a:r>
              <a:rPr lang="pt-PT" dirty="0" smtClean="0">
                <a:solidFill>
                  <a:srgbClr val="FFFF00"/>
                </a:solidFill>
              </a:rPr>
              <a:t>       </a:t>
            </a:r>
            <a:r>
              <a:rPr lang="el-GR" dirty="0" smtClean="0">
                <a:solidFill>
                  <a:srgbClr val="FFFF00"/>
                </a:solidFill>
              </a:rPr>
              <a:t>β</a:t>
            </a:r>
            <a:r>
              <a:rPr lang="pt-PT" dirty="0" smtClean="0">
                <a:solidFill>
                  <a:srgbClr val="FFFF00"/>
                </a:solidFill>
              </a:rPr>
              <a:t>-</a:t>
            </a:r>
            <a:r>
              <a:rPr lang="pt-PT" dirty="0" err="1" smtClean="0">
                <a:solidFill>
                  <a:srgbClr val="FFFF00"/>
                </a:solidFill>
              </a:rPr>
              <a:t>lactâmicos</a:t>
            </a:r>
            <a:endParaRPr lang="pt-PT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endParaRPr lang="pt-PT" dirty="0" smtClean="0"/>
          </a:p>
          <a:p>
            <a:pPr eaLnBrk="1" hangingPunct="1">
              <a:buFont typeface="Arial" charset="0"/>
              <a:buNone/>
            </a:pPr>
            <a:endParaRPr lang="pt-PT" dirty="0" smtClean="0"/>
          </a:p>
        </p:txBody>
      </p:sp>
      <p:pic>
        <p:nvPicPr>
          <p:cNvPr id="21507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73238"/>
            <a:ext cx="33829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Antibióticos </a:t>
            </a:r>
            <a:r>
              <a:rPr lang="el-GR" smtClean="0">
                <a:solidFill>
                  <a:srgbClr val="FFFF00"/>
                </a:solidFill>
              </a:rPr>
              <a:t>β</a:t>
            </a:r>
            <a:r>
              <a:rPr lang="pt-PT" smtClean="0">
                <a:solidFill>
                  <a:srgbClr val="FFFF00"/>
                </a:solidFill>
              </a:rPr>
              <a:t>-lactâmicos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baixa toxicidade;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mais usados em todo mundo;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activos contra gram+; gram-; espiroquetas;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antibióticos parietais e bactericidas;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FFFF00"/>
                </a:solidFill>
              </a:rPr>
              <a:t>Todos os antibióticos </a:t>
            </a:r>
            <a:r>
              <a:rPr lang="el-GR" dirty="0" smtClean="0">
                <a:solidFill>
                  <a:srgbClr val="FFFF00"/>
                </a:solidFill>
              </a:rPr>
              <a:t>β</a:t>
            </a:r>
            <a:r>
              <a:rPr lang="pt-PT" dirty="0" smtClean="0">
                <a:solidFill>
                  <a:srgbClr val="FFFF00"/>
                </a:solidFill>
              </a:rPr>
              <a:t>-</a:t>
            </a:r>
            <a:r>
              <a:rPr lang="pt-PT" dirty="0" err="1" smtClean="0">
                <a:solidFill>
                  <a:srgbClr val="FFFF00"/>
                </a:solidFill>
              </a:rPr>
              <a:t>lactâmicos</a:t>
            </a:r>
            <a:r>
              <a:rPr lang="pt-PT" dirty="0" smtClean="0">
                <a:solidFill>
                  <a:srgbClr val="FFFF00"/>
                </a:solidFill>
              </a:rPr>
              <a:t> têm em comum o anel-lactâmico;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FFFF00"/>
                </a:solidFill>
              </a:rPr>
              <a:t>Antibióticos </a:t>
            </a:r>
            <a:r>
              <a:rPr lang="el-GR" smtClean="0">
                <a:solidFill>
                  <a:srgbClr val="FFFF00"/>
                </a:solidFill>
              </a:rPr>
              <a:t>β</a:t>
            </a:r>
            <a:r>
              <a:rPr lang="pt-PT" smtClean="0">
                <a:solidFill>
                  <a:srgbClr val="FFFF00"/>
                </a:solidFill>
              </a:rPr>
              <a:t>-lactâmicos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6425" y="1341438"/>
            <a:ext cx="7931150" cy="47847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1513</Words>
  <Application>Microsoft Office PowerPoint</Application>
  <PresentationFormat>Apresentação no Ecrã (4:3)</PresentationFormat>
  <Paragraphs>317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7" baseType="lpstr">
      <vt:lpstr>Tema do Office</vt:lpstr>
      <vt:lpstr>Gráfico</vt:lpstr>
      <vt:lpstr>Prevalência de colonização/infecção por MRSA no Centro Hospitalar P.Varzim/V.Conde</vt:lpstr>
      <vt:lpstr>Staphylococcus aureus</vt:lpstr>
      <vt:lpstr>Características dos S. aureus</vt:lpstr>
      <vt:lpstr>Staphylococcus aureus resistentes à meticilina (MRSA) </vt:lpstr>
      <vt:lpstr>Factores de virulência estruturais em MRSA</vt:lpstr>
      <vt:lpstr>Factores de virulência extracelulares em MRSA</vt:lpstr>
      <vt:lpstr>Mecanismos de resistência aos antibióticos </vt:lpstr>
      <vt:lpstr>Antibióticos β-lactâmicos</vt:lpstr>
      <vt:lpstr>Antibióticos β-lactâmicos</vt:lpstr>
      <vt:lpstr>Mecanismo de acção dos antibióticos</vt:lpstr>
      <vt:lpstr>Factores de risco para aquisição de MRSA</vt:lpstr>
      <vt:lpstr>Modo de transmissão</vt:lpstr>
      <vt:lpstr>MRSA em Portugal</vt:lpstr>
      <vt:lpstr>Objectivos</vt:lpstr>
      <vt:lpstr>Material e Métodos</vt:lpstr>
      <vt:lpstr>Provas de identificação de MRSA</vt:lpstr>
      <vt:lpstr>Resultados</vt:lpstr>
      <vt:lpstr>MRSA/MSSA</vt:lpstr>
      <vt:lpstr>Percentagem de S. aureus isolados por produtos no período de estudo. </vt:lpstr>
      <vt:lpstr>Distribuição de MRSA por serviços</vt:lpstr>
      <vt:lpstr>Número de MRSA isolados em relação aos indivíduos estudados. </vt:lpstr>
      <vt:lpstr>Discussão/Conclusão</vt:lpstr>
      <vt:lpstr>Discussão/ Conclusão</vt:lpstr>
      <vt:lpstr>Medidas a tomar de acordo com os resultados deste trabalho:</vt:lpstr>
      <vt:lpstr>Diapositivo 25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Prevalência de colonização por MRSA no Centro Hospitalar P.Varzim/V.Conde</dc:title>
  <dc:creator>.</dc:creator>
  <cp:lastModifiedBy>Utilizador</cp:lastModifiedBy>
  <cp:revision>317</cp:revision>
  <dcterms:created xsi:type="dcterms:W3CDTF">2010-12-15T18:10:49Z</dcterms:created>
  <dcterms:modified xsi:type="dcterms:W3CDTF">2011-02-19T00:53:34Z</dcterms:modified>
</cp:coreProperties>
</file>