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68" r:id="rId4"/>
    <p:sldId id="269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m-vindo" id="{E75E278A-FF0E-49A4-B170-79828D63BBAD}">
          <p14:sldIdLst>
            <p14:sldId id="256"/>
            <p14:sldId id="268"/>
            <p14:sldId id="269"/>
          </p14:sldIdLst>
        </p14:section>
        <p14:section name="Estruturar, Impressionar, Trabalhar em Conjunto" id="{B9B51309-D148-4332-87C2-07BE32FBCA3B}">
          <p14:sldIdLst>
            <p14:sldId id="267"/>
          </p14:sldIdLst>
        </p14:section>
        <p14:section name="Mais Informações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4782-B45F-4EBC-AEFE-5B0003A9FDEF}" type="datetimeFigureOut">
              <a:rPr lang="pt-PT" smtClean="0"/>
              <a:t>29/12/2017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56836-40E5-4E95-94EA-4E0967CB5EA6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86833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pt-PT" smtClean="0"/>
              <a:t>29/12/2017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pt-PT" smtClean="0"/>
              <a:t>29/12/2017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8" name="Rectângulo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pt-PT" smtClean="0"/>
              <a:t>29/12/2017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8" name="Rectângulo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pt-PT" smtClean="0"/>
              <a:t>29/12/2017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8" name="Rectângulo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pt-PT" smtClean="0"/>
              <a:t>29/12/2017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8" name="Rectângulo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pt-PT" smtClean="0"/>
              <a:t>29/12/2017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8" name="Rectângulo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Clique para editar os estilos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Segundo nível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Terceiro nível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Quarto nível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Quinto nível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Clique para editar os estilos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Segundo nível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Terceiro nível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Quarto nível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Quinto nível</a:t>
            </a:r>
            <a:endParaRPr lang="pt-PT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pt-PT" smtClean="0"/>
              <a:t>29/12/2017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9" name="Rectângulo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ângulo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Clique para editar os estilos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Segundo nível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Terceiro nível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Quarto nível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Quinto nível</a:t>
            </a:r>
            <a:endParaRPr lang="pt-PT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Clique para editar os estilos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Segundo nível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Terceiro nível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Quarto nível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Quinto nível</a:t>
            </a:r>
            <a:endParaRPr lang="pt-PT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pt-PT" smtClean="0"/>
              <a:t>29/12/2017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11" name="Rectângulo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pt-PT" smtClean="0"/>
              <a:t>29/12/2017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7" name="Rectângulo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pt-PT" smtClean="0"/>
              <a:t>29/12/2017</a:t>
            </a:fld>
            <a:endParaRPr lang="pt-PT" dirty="0"/>
          </a:p>
        </p:txBody>
      </p:sp>
      <p:sp>
        <p:nvSpPr>
          <p:cNvPr id="3" name="Marcador de Posição do Rodapé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Clique para editar os estilos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Segundo nível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Terceiro nível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Quarto nível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t-PT"/>
              <a:t>Quinto nível</a:t>
            </a:r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pt-PT" smtClean="0"/>
              <a:t>29/12/2017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pt-PT" dirty="0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pt-PT" smtClean="0"/>
              <a:t>29/12/2017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pt-PT" smtClean="0"/>
              <a:t>29/12/2017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Implementação prática do modelo para o posto da barra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7937290" cy="1197752"/>
          </a:xfrm>
        </p:spPr>
        <p:txBody>
          <a:bodyPr>
            <a:normAutofit fontScale="62500" lnSpcReduction="20000"/>
          </a:bodyPr>
          <a:lstStyle/>
          <a:p>
            <a:r>
              <a:rPr lang="pt-PT" i="1" dirty="0"/>
              <a:t>“Que modelo pode ser proposto para a integração de media sociais na estratégia de comunicação da OGD da Barra com vista ao seu envolvimento com o seu publico?”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605696-3FCB-4E00-B841-2F1CBC35E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Importância do Online no Turismo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81359E4-53C3-4D88-90DD-53D1CC7AB762}"/>
              </a:ext>
            </a:extLst>
          </p:cNvPr>
          <p:cNvSpPr/>
          <p:nvPr/>
        </p:nvSpPr>
        <p:spPr>
          <a:xfrm>
            <a:off x="0" y="1400602"/>
            <a:ext cx="1219199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No Turismo, o comportamento dos consumidores sempre foi influenciado pelos desenvolvimentos havidos na área das Tecnologia de Informação e Comunicação;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Vários autores têm demostrado que a Internet é atualmente a mais relevante e importante fonte de procura de informação pelos turistas;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Os destinos turísticos estão também diretamente envolvidos neste processo, porque a sua competitividade está diretamente relacionada com a sua habilidade na disponibilização de informação de acordo com as necessidades dos </a:t>
            </a:r>
            <a:r>
              <a:rPr lang="pt-PT" sz="2000" b="1" i="1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stakeholders</a:t>
            </a:r>
            <a:r>
              <a:rPr lang="pt-PT" sz="2000" b="1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pt-PT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locais e/ou turistas através de aplicações de base tecnológica.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As aplicações de media sociais, permitem aos turistas obter um conjunto vasto de informação, preferencialmente do tipo multimédia, de diferentes fontes e usam a experiência partilhada por outros para daí tirarem vantagens para a sua própria experiência turística.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 indústria do turismo passou de uma industria de trabalho intensivo, para uma indústria de informação intensiva. </a:t>
            </a:r>
            <a:endParaRPr lang="pt-PT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Os turistas preferem obter a informação que necessitam online: </a:t>
            </a:r>
            <a:endParaRPr lang="pt-PT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pt-PT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	Usando aplicações de media sociais; </a:t>
            </a:r>
            <a:endParaRPr lang="pt-PT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pt-PT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	Através da procura em motores de pesquisa. </a:t>
            </a:r>
          </a:p>
          <a:p>
            <a:r>
              <a:rPr lang="pt-PT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Em vez de utilizarem os operadores </a:t>
            </a:r>
            <a:r>
              <a:rPr lang="pt-PT" sz="2000" b="1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turisticos</a:t>
            </a:r>
            <a:r>
              <a:rPr lang="pt-PT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tradicionais ou as agências de viagens. </a:t>
            </a:r>
            <a:endParaRPr lang="pt-PT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1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006A0-5926-4E1C-AEEF-614DAEF66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Media Sociais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3820A5B-EE39-406A-8108-65E5E1166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4974"/>
            <a:ext cx="12191999" cy="5493026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latin typeface="+mj-lt"/>
              </a:rPr>
              <a:t>Técnicas de publicação sofisticadas, acessíveis e de baixo custo, para um número crescente de indivíduos/organizações.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latin typeface="+mj-lt"/>
              </a:rPr>
              <a:t>Meios de comunicação tradicionais 1:N (1 para muitos)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latin typeface="+mj-lt"/>
              </a:rPr>
              <a:t>Comunicação através de media sociais M:M (muitos para muitos)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Alvin Toffler “Third Wave” - PROSUMER  </a:t>
            </a:r>
            <a:r>
              <a:rPr lang="en-US" sz="2800" dirty="0" err="1">
                <a:latin typeface="+mj-lt"/>
              </a:rPr>
              <a:t>PROducer</a:t>
            </a:r>
            <a:r>
              <a:rPr lang="en-US" sz="2800" dirty="0">
                <a:latin typeface="+mj-lt"/>
              </a:rPr>
              <a:t> + </a:t>
            </a:r>
            <a:r>
              <a:rPr lang="en-US" sz="2800" dirty="0" err="1">
                <a:latin typeface="+mj-lt"/>
              </a:rPr>
              <a:t>conSUMER</a:t>
            </a:r>
            <a:r>
              <a:rPr lang="en-US" sz="2800" dirty="0">
                <a:latin typeface="+mj-lt"/>
              </a:rPr>
              <a:t> or </a:t>
            </a:r>
            <a:r>
              <a:rPr lang="en-US" sz="2800" dirty="0" err="1">
                <a:latin typeface="+mj-lt"/>
              </a:rPr>
              <a:t>PROfessional</a:t>
            </a:r>
            <a:r>
              <a:rPr lang="en-US" sz="2800" dirty="0">
                <a:latin typeface="+mj-lt"/>
              </a:rPr>
              <a:t> + </a:t>
            </a:r>
            <a:r>
              <a:rPr lang="en-US" sz="2800" dirty="0" err="1">
                <a:latin typeface="+mj-lt"/>
              </a:rPr>
              <a:t>conSUMER</a:t>
            </a:r>
            <a:r>
              <a:rPr lang="en-US" sz="2800" dirty="0">
                <a:latin typeface="+mj-lt"/>
              </a:rPr>
              <a:t> 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latin typeface="+mj-lt"/>
              </a:rPr>
              <a:t>Alguns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números</a:t>
            </a:r>
            <a:r>
              <a:rPr lang="en-US" sz="2800" b="1" dirty="0">
                <a:latin typeface="+mj-lt"/>
              </a:rPr>
              <a:t>:</a:t>
            </a: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400" dirty="0">
                <a:latin typeface="+mj-lt"/>
              </a:rPr>
              <a:t>2,7 mil milhões de gostos são colocados diariamente no Facebook;</a:t>
            </a: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j-lt"/>
              </a:rPr>
              <a:t>100 horas de upload de </a:t>
            </a:r>
            <a:r>
              <a:rPr lang="en-US" sz="2400" dirty="0" err="1">
                <a:latin typeface="+mj-lt"/>
              </a:rPr>
              <a:t>vídeos</a:t>
            </a:r>
            <a:r>
              <a:rPr lang="en-US" sz="2400" dirty="0">
                <a:latin typeface="+mj-lt"/>
              </a:rPr>
              <a:t> no Youtube a </a:t>
            </a:r>
            <a:r>
              <a:rPr lang="en-US" sz="2400" dirty="0" err="1">
                <a:latin typeface="+mj-lt"/>
              </a:rPr>
              <a:t>cada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minuto</a:t>
            </a:r>
            <a:r>
              <a:rPr lang="en-US" sz="2400" dirty="0">
                <a:latin typeface="+mj-lt"/>
              </a:rPr>
              <a:t>;</a:t>
            </a: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400" dirty="0">
                <a:latin typeface="+mj-lt"/>
              </a:rPr>
              <a:t>350 milhões de fotografias carregadas no Facebook </a:t>
            </a:r>
            <a:r>
              <a:rPr lang="pt-PT" sz="2400" dirty="0" err="1">
                <a:latin typeface="+mj-lt"/>
              </a:rPr>
              <a:t>dairiamente</a:t>
            </a:r>
            <a:r>
              <a:rPr lang="pt-PT" sz="2400" dirty="0">
                <a:latin typeface="+mj-lt"/>
              </a:rPr>
              <a:t>;</a:t>
            </a: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400" dirty="0">
                <a:latin typeface="+mj-lt"/>
              </a:rPr>
              <a:t>4 mil milhões de tweets enviados por dia;</a:t>
            </a: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400" dirty="0">
                <a:latin typeface="+mj-lt"/>
              </a:rPr>
              <a:t>343 milhões de novos utilizadores no Google+ por mês;</a:t>
            </a: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2400" dirty="0">
                <a:latin typeface="+mj-lt"/>
              </a:rPr>
              <a:t>1,28 mil milhões de vídeos são vistos mensalmente no YouTube.</a:t>
            </a: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j-lt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1700" dirty="0">
                <a:latin typeface="+mj-lt"/>
              </a:rPr>
              <a:t>http://www.personalizemedia.com/garys-social-media-count/</a:t>
            </a:r>
          </a:p>
        </p:txBody>
      </p:sp>
    </p:spTree>
    <p:extLst>
      <p:ext uri="{BB962C8B-B14F-4D97-AF65-F5344CB8AC3E}">
        <p14:creationId xmlns:p14="http://schemas.microsoft.com/office/powerpoint/2010/main" val="252563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Fases Projeto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rmAutofit/>
          </a:bodyPr>
          <a:lstStyle/>
          <a:p>
            <a:r>
              <a:rPr lang="pt-PT" b="1" dirty="0"/>
              <a:t>Fase 1 </a:t>
            </a:r>
            <a:r>
              <a:rPr lang="pt-PT" dirty="0"/>
              <a:t>| </a:t>
            </a:r>
            <a:r>
              <a:rPr lang="pt-PT" b="1" dirty="0"/>
              <a:t>Análise </a:t>
            </a:r>
            <a:r>
              <a:rPr lang="pt-PT" dirty="0"/>
              <a:t>– onde estão os módulos (i) </a:t>
            </a:r>
            <a:r>
              <a:rPr lang="pt-PT" dirty="0">
                <a:solidFill>
                  <a:schemeClr val="bg2">
                    <a:lumMod val="50000"/>
                  </a:schemeClr>
                </a:solidFill>
              </a:rPr>
              <a:t>Missão </a:t>
            </a:r>
            <a:r>
              <a:rPr lang="pt-PT" dirty="0"/>
              <a:t>e (</a:t>
            </a:r>
            <a:r>
              <a:rPr lang="pt-PT" dirty="0" err="1"/>
              <a:t>ii</a:t>
            </a:r>
            <a:r>
              <a:rPr lang="pt-PT" dirty="0"/>
              <a:t>) Análise Interna;</a:t>
            </a:r>
          </a:p>
          <a:p>
            <a:r>
              <a:rPr lang="pt-PT" b="1" dirty="0"/>
              <a:t>Fase 2 </a:t>
            </a:r>
            <a:r>
              <a:rPr lang="pt-PT" dirty="0"/>
              <a:t>| </a:t>
            </a:r>
            <a:r>
              <a:rPr lang="pt-PT" b="1" dirty="0"/>
              <a:t>Formulação </a:t>
            </a:r>
            <a:r>
              <a:rPr lang="pt-PT" dirty="0"/>
              <a:t>– onde se encontra o módulo (i) Estratégia (desenho);</a:t>
            </a:r>
          </a:p>
          <a:p>
            <a:r>
              <a:rPr lang="pt-PT" b="1" dirty="0"/>
              <a:t>Fase 3 </a:t>
            </a:r>
            <a:r>
              <a:rPr lang="pt-PT" dirty="0"/>
              <a:t>| </a:t>
            </a:r>
            <a:r>
              <a:rPr lang="pt-PT" b="1" dirty="0"/>
              <a:t>Implementação </a:t>
            </a:r>
            <a:r>
              <a:rPr lang="pt-PT" dirty="0"/>
              <a:t>– onde se encontram os módulos (i) Implementação e (</a:t>
            </a:r>
            <a:r>
              <a:rPr lang="pt-PT" dirty="0" err="1"/>
              <a:t>ii</a:t>
            </a:r>
            <a:r>
              <a:rPr lang="pt-PT" dirty="0"/>
              <a:t>)</a:t>
            </a:r>
          </a:p>
          <a:p>
            <a:r>
              <a:rPr lang="pt-PT" dirty="0"/>
              <a:t>Monitorização, Avaliação e Análise de Resultados. Esta fase ainda compreende um módulo adicional de decisão, o módulo de (</a:t>
            </a:r>
            <a:r>
              <a:rPr lang="pt-PT" dirty="0" err="1"/>
              <a:t>iii</a:t>
            </a:r>
            <a:r>
              <a:rPr lang="pt-PT" dirty="0"/>
              <a:t>) Afinação.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92051140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7F3F460D-4992-4EC7-A1F0-9B101CF32639}" vid="{9360937A-559B-465C-A3FD-BCDCF668AA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Bem-vindo ao PowerPoint</Template>
  <TotalTime>0</TotalTime>
  <Words>427</Words>
  <Application>Microsoft Office PowerPoint</Application>
  <PresentationFormat>Ecrã Panorâmico</PresentationFormat>
  <Paragraphs>33</Paragraphs>
  <Slides>4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Segoe UI</vt:lpstr>
      <vt:lpstr>Segoe UI Light</vt:lpstr>
      <vt:lpstr>WelcomeDoc</vt:lpstr>
      <vt:lpstr>Implementação prática do modelo para o posto da barra</vt:lpstr>
      <vt:lpstr>Importância do Online no Turismo</vt:lpstr>
      <vt:lpstr>Media Sociais</vt:lpstr>
      <vt:lpstr>Fases Projeto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2016-02-11T14:35:54Z</dcterms:created>
  <dcterms:modified xsi:type="dcterms:W3CDTF">2017-12-29T13:11:01Z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